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61" r:id="rId2"/>
    <p:sldId id="262" r:id="rId3"/>
    <p:sldId id="263" r:id="rId4"/>
    <p:sldId id="264" r:id="rId5"/>
    <p:sldId id="265" r:id="rId6"/>
    <p:sldId id="266" r:id="rId7"/>
    <p:sldId id="267" r:id="rId8"/>
    <p:sldId id="268" r:id="rId9"/>
    <p:sldId id="269" r:id="rId10"/>
    <p:sldId id="270" r:id="rId11"/>
    <p:sldId id="27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69" d="100"/>
          <a:sy n="69" d="100"/>
        </p:scale>
        <p:origin x="1234" y="3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050F12-CD97-454D-B758-E54A9C30932A}" type="datetimeFigureOut">
              <a:rPr lang="en-US" smtClean="0"/>
              <a:t>5/16/2024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A7BDB4-46E0-42AB-80BF-047CCEFD3B90}" type="slidenum">
              <a:rPr lang="en-US" smtClean="0"/>
              <a:t>‹#›</a:t>
            </a:fld>
            <a:endParaRPr lang="en-US"/>
          </a:p>
        </p:txBody>
      </p:sp>
    </p:spTree>
    <p:extLst>
      <p:ext uri="{BB962C8B-B14F-4D97-AF65-F5344CB8AC3E}">
        <p14:creationId xmlns:p14="http://schemas.microsoft.com/office/powerpoint/2010/main" val="3756785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A7BDB4-46E0-42AB-80BF-047CCEFD3B90}" type="slidenum">
              <a:rPr lang="en-US" smtClean="0"/>
              <a:t>5</a:t>
            </a:fld>
            <a:endParaRPr lang="en-US"/>
          </a:p>
        </p:txBody>
      </p:sp>
    </p:spTree>
    <p:extLst>
      <p:ext uri="{BB962C8B-B14F-4D97-AF65-F5344CB8AC3E}">
        <p14:creationId xmlns:p14="http://schemas.microsoft.com/office/powerpoint/2010/main" val="16274550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EC827-0111-3112-A218-1304B182F7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4D356C9-388B-C345-A061-1BD9978D80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0E3FF24-5940-27BA-30AE-42131C095B61}"/>
              </a:ext>
            </a:extLst>
          </p:cNvPr>
          <p:cNvSpPr>
            <a:spLocks noGrp="1"/>
          </p:cNvSpPr>
          <p:nvPr>
            <p:ph type="dt" sz="half" idx="10"/>
          </p:nvPr>
        </p:nvSpPr>
        <p:spPr/>
        <p:txBody>
          <a:bodyPr/>
          <a:lstStyle/>
          <a:p>
            <a:fld id="{EE44BDB8-C5C3-40F8-9B18-826B8D6C1921}" type="datetimeFigureOut">
              <a:rPr lang="en-US" smtClean="0"/>
              <a:t>5/16/2024</a:t>
            </a:fld>
            <a:endParaRPr lang="en-US"/>
          </a:p>
        </p:txBody>
      </p:sp>
      <p:sp>
        <p:nvSpPr>
          <p:cNvPr id="5" name="Footer Placeholder 4">
            <a:extLst>
              <a:ext uri="{FF2B5EF4-FFF2-40B4-BE49-F238E27FC236}">
                <a16:creationId xmlns:a16="http://schemas.microsoft.com/office/drawing/2014/main" id="{EFEBAF9C-6350-ED21-325A-277CF38A09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58877D-072B-1D41-5BFD-D1A08C8ADA2A}"/>
              </a:ext>
            </a:extLst>
          </p:cNvPr>
          <p:cNvSpPr>
            <a:spLocks noGrp="1"/>
          </p:cNvSpPr>
          <p:nvPr>
            <p:ph type="sldNum" sz="quarter" idx="12"/>
          </p:nvPr>
        </p:nvSpPr>
        <p:spPr/>
        <p:txBody>
          <a:bodyPr/>
          <a:lstStyle/>
          <a:p>
            <a:fld id="{091437BE-9F77-4AB6-9D32-FC6566A39F4B}" type="slidenum">
              <a:rPr lang="en-US" smtClean="0"/>
              <a:t>‹#›</a:t>
            </a:fld>
            <a:endParaRPr lang="en-US"/>
          </a:p>
        </p:txBody>
      </p:sp>
    </p:spTree>
    <p:extLst>
      <p:ext uri="{BB962C8B-B14F-4D97-AF65-F5344CB8AC3E}">
        <p14:creationId xmlns:p14="http://schemas.microsoft.com/office/powerpoint/2010/main" val="59628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C3957-5166-3EF3-8852-96189B8CAC1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BB72D6-BF52-3455-DD29-3736D3F53E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CD134D-3533-583E-CFE3-E7CE7F090E9A}"/>
              </a:ext>
            </a:extLst>
          </p:cNvPr>
          <p:cNvSpPr>
            <a:spLocks noGrp="1"/>
          </p:cNvSpPr>
          <p:nvPr>
            <p:ph type="dt" sz="half" idx="10"/>
          </p:nvPr>
        </p:nvSpPr>
        <p:spPr/>
        <p:txBody>
          <a:bodyPr/>
          <a:lstStyle/>
          <a:p>
            <a:fld id="{EE44BDB8-C5C3-40F8-9B18-826B8D6C1921}" type="datetimeFigureOut">
              <a:rPr lang="en-US" smtClean="0"/>
              <a:t>5/16/2024</a:t>
            </a:fld>
            <a:endParaRPr lang="en-US"/>
          </a:p>
        </p:txBody>
      </p:sp>
      <p:sp>
        <p:nvSpPr>
          <p:cNvPr id="5" name="Footer Placeholder 4">
            <a:extLst>
              <a:ext uri="{FF2B5EF4-FFF2-40B4-BE49-F238E27FC236}">
                <a16:creationId xmlns:a16="http://schemas.microsoft.com/office/drawing/2014/main" id="{406BE8BA-6F97-CD65-B7F2-EBDB1EED78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F7308A-9AEE-7D8F-6A38-803514335C97}"/>
              </a:ext>
            </a:extLst>
          </p:cNvPr>
          <p:cNvSpPr>
            <a:spLocks noGrp="1"/>
          </p:cNvSpPr>
          <p:nvPr>
            <p:ph type="sldNum" sz="quarter" idx="12"/>
          </p:nvPr>
        </p:nvSpPr>
        <p:spPr/>
        <p:txBody>
          <a:bodyPr/>
          <a:lstStyle/>
          <a:p>
            <a:fld id="{091437BE-9F77-4AB6-9D32-FC6566A39F4B}" type="slidenum">
              <a:rPr lang="en-US" smtClean="0"/>
              <a:t>‹#›</a:t>
            </a:fld>
            <a:endParaRPr lang="en-US"/>
          </a:p>
        </p:txBody>
      </p:sp>
    </p:spTree>
    <p:extLst>
      <p:ext uri="{BB962C8B-B14F-4D97-AF65-F5344CB8AC3E}">
        <p14:creationId xmlns:p14="http://schemas.microsoft.com/office/powerpoint/2010/main" val="1918919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3AF78FD-D117-2B37-E366-7A81AE74965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68D03AA-8311-C749-348A-103761CB000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A8DEB5-6AB6-2EFE-7ACF-B2878E4C27C0}"/>
              </a:ext>
            </a:extLst>
          </p:cNvPr>
          <p:cNvSpPr>
            <a:spLocks noGrp="1"/>
          </p:cNvSpPr>
          <p:nvPr>
            <p:ph type="dt" sz="half" idx="10"/>
          </p:nvPr>
        </p:nvSpPr>
        <p:spPr/>
        <p:txBody>
          <a:bodyPr/>
          <a:lstStyle/>
          <a:p>
            <a:fld id="{EE44BDB8-C5C3-40F8-9B18-826B8D6C1921}" type="datetimeFigureOut">
              <a:rPr lang="en-US" smtClean="0"/>
              <a:t>5/16/2024</a:t>
            </a:fld>
            <a:endParaRPr lang="en-US"/>
          </a:p>
        </p:txBody>
      </p:sp>
      <p:sp>
        <p:nvSpPr>
          <p:cNvPr id="5" name="Footer Placeholder 4">
            <a:extLst>
              <a:ext uri="{FF2B5EF4-FFF2-40B4-BE49-F238E27FC236}">
                <a16:creationId xmlns:a16="http://schemas.microsoft.com/office/drawing/2014/main" id="{0319D4A5-B44F-23D7-6398-A8ABEF0019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06C7B3-B4E1-E0F0-6C9A-E74F9A9F601F}"/>
              </a:ext>
            </a:extLst>
          </p:cNvPr>
          <p:cNvSpPr>
            <a:spLocks noGrp="1"/>
          </p:cNvSpPr>
          <p:nvPr>
            <p:ph type="sldNum" sz="quarter" idx="12"/>
          </p:nvPr>
        </p:nvSpPr>
        <p:spPr/>
        <p:txBody>
          <a:bodyPr/>
          <a:lstStyle/>
          <a:p>
            <a:fld id="{091437BE-9F77-4AB6-9D32-FC6566A39F4B}" type="slidenum">
              <a:rPr lang="en-US" smtClean="0"/>
              <a:t>‹#›</a:t>
            </a:fld>
            <a:endParaRPr lang="en-US"/>
          </a:p>
        </p:txBody>
      </p:sp>
    </p:spTree>
    <p:extLst>
      <p:ext uri="{BB962C8B-B14F-4D97-AF65-F5344CB8AC3E}">
        <p14:creationId xmlns:p14="http://schemas.microsoft.com/office/powerpoint/2010/main" val="2773684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CC0E9-4F75-866B-25E8-2F063CD70D6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96BC02-5B21-900C-D751-D2775C3AEBC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DB3296-7204-F16F-CF84-BAB196298260}"/>
              </a:ext>
            </a:extLst>
          </p:cNvPr>
          <p:cNvSpPr>
            <a:spLocks noGrp="1"/>
          </p:cNvSpPr>
          <p:nvPr>
            <p:ph type="dt" sz="half" idx="10"/>
          </p:nvPr>
        </p:nvSpPr>
        <p:spPr/>
        <p:txBody>
          <a:bodyPr/>
          <a:lstStyle/>
          <a:p>
            <a:fld id="{EE44BDB8-C5C3-40F8-9B18-826B8D6C1921}" type="datetimeFigureOut">
              <a:rPr lang="en-US" smtClean="0"/>
              <a:t>5/16/2024</a:t>
            </a:fld>
            <a:endParaRPr lang="en-US"/>
          </a:p>
        </p:txBody>
      </p:sp>
      <p:sp>
        <p:nvSpPr>
          <p:cNvPr id="5" name="Footer Placeholder 4">
            <a:extLst>
              <a:ext uri="{FF2B5EF4-FFF2-40B4-BE49-F238E27FC236}">
                <a16:creationId xmlns:a16="http://schemas.microsoft.com/office/drawing/2014/main" id="{D32C0E8A-495B-CA30-9D63-557F13F8A3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22535E-0267-2D06-3326-FDB01F608F08}"/>
              </a:ext>
            </a:extLst>
          </p:cNvPr>
          <p:cNvSpPr>
            <a:spLocks noGrp="1"/>
          </p:cNvSpPr>
          <p:nvPr>
            <p:ph type="sldNum" sz="quarter" idx="12"/>
          </p:nvPr>
        </p:nvSpPr>
        <p:spPr/>
        <p:txBody>
          <a:bodyPr/>
          <a:lstStyle/>
          <a:p>
            <a:fld id="{091437BE-9F77-4AB6-9D32-FC6566A39F4B}" type="slidenum">
              <a:rPr lang="en-US" smtClean="0"/>
              <a:t>‹#›</a:t>
            </a:fld>
            <a:endParaRPr lang="en-US"/>
          </a:p>
        </p:txBody>
      </p:sp>
    </p:spTree>
    <p:extLst>
      <p:ext uri="{BB962C8B-B14F-4D97-AF65-F5344CB8AC3E}">
        <p14:creationId xmlns:p14="http://schemas.microsoft.com/office/powerpoint/2010/main" val="2304011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BD920-DE98-9012-04EF-1C29B76503F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55454AA-9F19-5328-9CBD-EF36EE0313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D9883FA-6D41-0FAF-482D-7C809AC5F0D6}"/>
              </a:ext>
            </a:extLst>
          </p:cNvPr>
          <p:cNvSpPr>
            <a:spLocks noGrp="1"/>
          </p:cNvSpPr>
          <p:nvPr>
            <p:ph type="dt" sz="half" idx="10"/>
          </p:nvPr>
        </p:nvSpPr>
        <p:spPr/>
        <p:txBody>
          <a:bodyPr/>
          <a:lstStyle/>
          <a:p>
            <a:fld id="{EE44BDB8-C5C3-40F8-9B18-826B8D6C1921}" type="datetimeFigureOut">
              <a:rPr lang="en-US" smtClean="0"/>
              <a:t>5/16/2024</a:t>
            </a:fld>
            <a:endParaRPr lang="en-US"/>
          </a:p>
        </p:txBody>
      </p:sp>
      <p:sp>
        <p:nvSpPr>
          <p:cNvPr id="5" name="Footer Placeholder 4">
            <a:extLst>
              <a:ext uri="{FF2B5EF4-FFF2-40B4-BE49-F238E27FC236}">
                <a16:creationId xmlns:a16="http://schemas.microsoft.com/office/drawing/2014/main" id="{C3E8466E-DC5A-6C84-D64E-BCFF13513D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C1EF98-3570-906C-794C-6A85E39E4B21}"/>
              </a:ext>
            </a:extLst>
          </p:cNvPr>
          <p:cNvSpPr>
            <a:spLocks noGrp="1"/>
          </p:cNvSpPr>
          <p:nvPr>
            <p:ph type="sldNum" sz="quarter" idx="12"/>
          </p:nvPr>
        </p:nvSpPr>
        <p:spPr/>
        <p:txBody>
          <a:bodyPr/>
          <a:lstStyle/>
          <a:p>
            <a:fld id="{091437BE-9F77-4AB6-9D32-FC6566A39F4B}" type="slidenum">
              <a:rPr lang="en-US" smtClean="0"/>
              <a:t>‹#›</a:t>
            </a:fld>
            <a:endParaRPr lang="en-US"/>
          </a:p>
        </p:txBody>
      </p:sp>
    </p:spTree>
    <p:extLst>
      <p:ext uri="{BB962C8B-B14F-4D97-AF65-F5344CB8AC3E}">
        <p14:creationId xmlns:p14="http://schemas.microsoft.com/office/powerpoint/2010/main" val="1149782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8284A-C644-96C5-5D78-A9F73EBFF6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A655D0-9587-06A7-9038-21DDBC9A2D9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2A4EF9-308B-EA1A-DC06-08B9914E3E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249BAD-8AB0-382C-9882-FA03796923B1}"/>
              </a:ext>
            </a:extLst>
          </p:cNvPr>
          <p:cNvSpPr>
            <a:spLocks noGrp="1"/>
          </p:cNvSpPr>
          <p:nvPr>
            <p:ph type="dt" sz="half" idx="10"/>
          </p:nvPr>
        </p:nvSpPr>
        <p:spPr/>
        <p:txBody>
          <a:bodyPr/>
          <a:lstStyle/>
          <a:p>
            <a:fld id="{EE44BDB8-C5C3-40F8-9B18-826B8D6C1921}" type="datetimeFigureOut">
              <a:rPr lang="en-US" smtClean="0"/>
              <a:t>5/16/2024</a:t>
            </a:fld>
            <a:endParaRPr lang="en-US"/>
          </a:p>
        </p:txBody>
      </p:sp>
      <p:sp>
        <p:nvSpPr>
          <p:cNvPr id="6" name="Footer Placeholder 5">
            <a:extLst>
              <a:ext uri="{FF2B5EF4-FFF2-40B4-BE49-F238E27FC236}">
                <a16:creationId xmlns:a16="http://schemas.microsoft.com/office/drawing/2014/main" id="{2FFC8255-4BB2-C9A9-3D77-DB4AE2BEA9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C5E937-1703-F2E9-860A-4DAC7BF616CB}"/>
              </a:ext>
            </a:extLst>
          </p:cNvPr>
          <p:cNvSpPr>
            <a:spLocks noGrp="1"/>
          </p:cNvSpPr>
          <p:nvPr>
            <p:ph type="sldNum" sz="quarter" idx="12"/>
          </p:nvPr>
        </p:nvSpPr>
        <p:spPr/>
        <p:txBody>
          <a:bodyPr/>
          <a:lstStyle/>
          <a:p>
            <a:fld id="{091437BE-9F77-4AB6-9D32-FC6566A39F4B}" type="slidenum">
              <a:rPr lang="en-US" smtClean="0"/>
              <a:t>‹#›</a:t>
            </a:fld>
            <a:endParaRPr lang="en-US"/>
          </a:p>
        </p:txBody>
      </p:sp>
    </p:spTree>
    <p:extLst>
      <p:ext uri="{BB962C8B-B14F-4D97-AF65-F5344CB8AC3E}">
        <p14:creationId xmlns:p14="http://schemas.microsoft.com/office/powerpoint/2010/main" val="13295657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17C64-50E2-B109-FEE0-BCD473383C3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4D9E9F7-55A7-8E61-9D18-C471378093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9A79457-A96E-685E-8D9B-DC22852251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D85CF7B-095A-851E-75CF-28E4B7E668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A5BF79C-BB38-F272-E4E6-194F38C9C4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B6BD6D0-66F5-418C-A41B-32E0C2E65C1B}"/>
              </a:ext>
            </a:extLst>
          </p:cNvPr>
          <p:cNvSpPr>
            <a:spLocks noGrp="1"/>
          </p:cNvSpPr>
          <p:nvPr>
            <p:ph type="dt" sz="half" idx="10"/>
          </p:nvPr>
        </p:nvSpPr>
        <p:spPr/>
        <p:txBody>
          <a:bodyPr/>
          <a:lstStyle/>
          <a:p>
            <a:fld id="{EE44BDB8-C5C3-40F8-9B18-826B8D6C1921}" type="datetimeFigureOut">
              <a:rPr lang="en-US" smtClean="0"/>
              <a:t>5/16/2024</a:t>
            </a:fld>
            <a:endParaRPr lang="en-US"/>
          </a:p>
        </p:txBody>
      </p:sp>
      <p:sp>
        <p:nvSpPr>
          <p:cNvPr id="8" name="Footer Placeholder 7">
            <a:extLst>
              <a:ext uri="{FF2B5EF4-FFF2-40B4-BE49-F238E27FC236}">
                <a16:creationId xmlns:a16="http://schemas.microsoft.com/office/drawing/2014/main" id="{E5187DEC-5573-AE26-C0CF-D95C9FB7BE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344FC3F-B11D-DD77-EA71-3EB464FC5A7E}"/>
              </a:ext>
            </a:extLst>
          </p:cNvPr>
          <p:cNvSpPr>
            <a:spLocks noGrp="1"/>
          </p:cNvSpPr>
          <p:nvPr>
            <p:ph type="sldNum" sz="quarter" idx="12"/>
          </p:nvPr>
        </p:nvSpPr>
        <p:spPr/>
        <p:txBody>
          <a:bodyPr/>
          <a:lstStyle/>
          <a:p>
            <a:fld id="{091437BE-9F77-4AB6-9D32-FC6566A39F4B}" type="slidenum">
              <a:rPr lang="en-US" smtClean="0"/>
              <a:t>‹#›</a:t>
            </a:fld>
            <a:endParaRPr lang="en-US"/>
          </a:p>
        </p:txBody>
      </p:sp>
    </p:spTree>
    <p:extLst>
      <p:ext uri="{BB962C8B-B14F-4D97-AF65-F5344CB8AC3E}">
        <p14:creationId xmlns:p14="http://schemas.microsoft.com/office/powerpoint/2010/main" val="5753682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18833-9A90-507E-044C-06BCBCFF766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034AC6-ACB7-ECEB-BDD8-619A176015F3}"/>
              </a:ext>
            </a:extLst>
          </p:cNvPr>
          <p:cNvSpPr>
            <a:spLocks noGrp="1"/>
          </p:cNvSpPr>
          <p:nvPr>
            <p:ph type="dt" sz="half" idx="10"/>
          </p:nvPr>
        </p:nvSpPr>
        <p:spPr/>
        <p:txBody>
          <a:bodyPr/>
          <a:lstStyle/>
          <a:p>
            <a:fld id="{EE44BDB8-C5C3-40F8-9B18-826B8D6C1921}" type="datetimeFigureOut">
              <a:rPr lang="en-US" smtClean="0"/>
              <a:t>5/16/2024</a:t>
            </a:fld>
            <a:endParaRPr lang="en-US"/>
          </a:p>
        </p:txBody>
      </p:sp>
      <p:sp>
        <p:nvSpPr>
          <p:cNvPr id="4" name="Footer Placeholder 3">
            <a:extLst>
              <a:ext uri="{FF2B5EF4-FFF2-40B4-BE49-F238E27FC236}">
                <a16:creationId xmlns:a16="http://schemas.microsoft.com/office/drawing/2014/main" id="{C3FFD835-DE47-C633-CB58-57161AA10B6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6D5B9F9-38B7-6D1D-AE55-631C16FF8FB0}"/>
              </a:ext>
            </a:extLst>
          </p:cNvPr>
          <p:cNvSpPr>
            <a:spLocks noGrp="1"/>
          </p:cNvSpPr>
          <p:nvPr>
            <p:ph type="sldNum" sz="quarter" idx="12"/>
          </p:nvPr>
        </p:nvSpPr>
        <p:spPr/>
        <p:txBody>
          <a:bodyPr/>
          <a:lstStyle/>
          <a:p>
            <a:fld id="{091437BE-9F77-4AB6-9D32-FC6566A39F4B}" type="slidenum">
              <a:rPr lang="en-US" smtClean="0"/>
              <a:t>‹#›</a:t>
            </a:fld>
            <a:endParaRPr lang="en-US"/>
          </a:p>
        </p:txBody>
      </p:sp>
    </p:spTree>
    <p:extLst>
      <p:ext uri="{BB962C8B-B14F-4D97-AF65-F5344CB8AC3E}">
        <p14:creationId xmlns:p14="http://schemas.microsoft.com/office/powerpoint/2010/main" val="6037713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A2409C-3340-3EB6-B32D-A44AE052FF03}"/>
              </a:ext>
            </a:extLst>
          </p:cNvPr>
          <p:cNvSpPr>
            <a:spLocks noGrp="1"/>
          </p:cNvSpPr>
          <p:nvPr>
            <p:ph type="dt" sz="half" idx="10"/>
          </p:nvPr>
        </p:nvSpPr>
        <p:spPr/>
        <p:txBody>
          <a:bodyPr/>
          <a:lstStyle/>
          <a:p>
            <a:fld id="{EE44BDB8-C5C3-40F8-9B18-826B8D6C1921}" type="datetimeFigureOut">
              <a:rPr lang="en-US" smtClean="0"/>
              <a:t>5/16/2024</a:t>
            </a:fld>
            <a:endParaRPr lang="en-US"/>
          </a:p>
        </p:txBody>
      </p:sp>
      <p:sp>
        <p:nvSpPr>
          <p:cNvPr id="3" name="Footer Placeholder 2">
            <a:extLst>
              <a:ext uri="{FF2B5EF4-FFF2-40B4-BE49-F238E27FC236}">
                <a16:creationId xmlns:a16="http://schemas.microsoft.com/office/drawing/2014/main" id="{4578A2F2-513C-275C-0E41-49071DA5A93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10F3EA-1F04-1CC9-CDF4-D17244FA8816}"/>
              </a:ext>
            </a:extLst>
          </p:cNvPr>
          <p:cNvSpPr>
            <a:spLocks noGrp="1"/>
          </p:cNvSpPr>
          <p:nvPr>
            <p:ph type="sldNum" sz="quarter" idx="12"/>
          </p:nvPr>
        </p:nvSpPr>
        <p:spPr/>
        <p:txBody>
          <a:bodyPr/>
          <a:lstStyle/>
          <a:p>
            <a:fld id="{091437BE-9F77-4AB6-9D32-FC6566A39F4B}" type="slidenum">
              <a:rPr lang="en-US" smtClean="0"/>
              <a:t>‹#›</a:t>
            </a:fld>
            <a:endParaRPr lang="en-US"/>
          </a:p>
        </p:txBody>
      </p:sp>
    </p:spTree>
    <p:extLst>
      <p:ext uri="{BB962C8B-B14F-4D97-AF65-F5344CB8AC3E}">
        <p14:creationId xmlns:p14="http://schemas.microsoft.com/office/powerpoint/2010/main" val="2977242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9BEA80-15DC-A5D7-A4AF-F9945011A2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9A1240F-CBD1-017E-1D9D-5C82BF4B6F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54CC1C9-302E-A96F-5D82-E95003CCD2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7AC4CA-89E6-9E0F-893C-2ED08D488F12}"/>
              </a:ext>
            </a:extLst>
          </p:cNvPr>
          <p:cNvSpPr>
            <a:spLocks noGrp="1"/>
          </p:cNvSpPr>
          <p:nvPr>
            <p:ph type="dt" sz="half" idx="10"/>
          </p:nvPr>
        </p:nvSpPr>
        <p:spPr/>
        <p:txBody>
          <a:bodyPr/>
          <a:lstStyle/>
          <a:p>
            <a:fld id="{EE44BDB8-C5C3-40F8-9B18-826B8D6C1921}" type="datetimeFigureOut">
              <a:rPr lang="en-US" smtClean="0"/>
              <a:t>5/16/2024</a:t>
            </a:fld>
            <a:endParaRPr lang="en-US"/>
          </a:p>
        </p:txBody>
      </p:sp>
      <p:sp>
        <p:nvSpPr>
          <p:cNvPr id="6" name="Footer Placeholder 5">
            <a:extLst>
              <a:ext uri="{FF2B5EF4-FFF2-40B4-BE49-F238E27FC236}">
                <a16:creationId xmlns:a16="http://schemas.microsoft.com/office/drawing/2014/main" id="{43C6B4B7-5CA0-0D73-8262-64E05A8625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947F0D-1973-EB23-26E1-6EC0AE3E1726}"/>
              </a:ext>
            </a:extLst>
          </p:cNvPr>
          <p:cNvSpPr>
            <a:spLocks noGrp="1"/>
          </p:cNvSpPr>
          <p:nvPr>
            <p:ph type="sldNum" sz="quarter" idx="12"/>
          </p:nvPr>
        </p:nvSpPr>
        <p:spPr/>
        <p:txBody>
          <a:bodyPr/>
          <a:lstStyle/>
          <a:p>
            <a:fld id="{091437BE-9F77-4AB6-9D32-FC6566A39F4B}" type="slidenum">
              <a:rPr lang="en-US" smtClean="0"/>
              <a:t>‹#›</a:t>
            </a:fld>
            <a:endParaRPr lang="en-US"/>
          </a:p>
        </p:txBody>
      </p:sp>
    </p:spTree>
    <p:extLst>
      <p:ext uri="{BB962C8B-B14F-4D97-AF65-F5344CB8AC3E}">
        <p14:creationId xmlns:p14="http://schemas.microsoft.com/office/powerpoint/2010/main" val="9570599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21E58-0BA0-6FA1-F9B5-695E83FE02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A4EAB5-A5B7-AEDA-4327-B39BE08474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CCBCC5-4486-51E9-4F40-EB62C11A3D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392288-C9B7-28EA-4EF6-915E7F1CCEAB}"/>
              </a:ext>
            </a:extLst>
          </p:cNvPr>
          <p:cNvSpPr>
            <a:spLocks noGrp="1"/>
          </p:cNvSpPr>
          <p:nvPr>
            <p:ph type="dt" sz="half" idx="10"/>
          </p:nvPr>
        </p:nvSpPr>
        <p:spPr/>
        <p:txBody>
          <a:bodyPr/>
          <a:lstStyle/>
          <a:p>
            <a:fld id="{EE44BDB8-C5C3-40F8-9B18-826B8D6C1921}" type="datetimeFigureOut">
              <a:rPr lang="en-US" smtClean="0"/>
              <a:t>5/16/2024</a:t>
            </a:fld>
            <a:endParaRPr lang="en-US"/>
          </a:p>
        </p:txBody>
      </p:sp>
      <p:sp>
        <p:nvSpPr>
          <p:cNvPr id="6" name="Footer Placeholder 5">
            <a:extLst>
              <a:ext uri="{FF2B5EF4-FFF2-40B4-BE49-F238E27FC236}">
                <a16:creationId xmlns:a16="http://schemas.microsoft.com/office/drawing/2014/main" id="{BAB6FE9C-2476-A114-606A-BB66907825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39EBCE-7C73-B9C1-14C6-5CAE6BF5AE1F}"/>
              </a:ext>
            </a:extLst>
          </p:cNvPr>
          <p:cNvSpPr>
            <a:spLocks noGrp="1"/>
          </p:cNvSpPr>
          <p:nvPr>
            <p:ph type="sldNum" sz="quarter" idx="12"/>
          </p:nvPr>
        </p:nvSpPr>
        <p:spPr/>
        <p:txBody>
          <a:bodyPr/>
          <a:lstStyle/>
          <a:p>
            <a:fld id="{091437BE-9F77-4AB6-9D32-FC6566A39F4B}" type="slidenum">
              <a:rPr lang="en-US" smtClean="0"/>
              <a:t>‹#›</a:t>
            </a:fld>
            <a:endParaRPr lang="en-US"/>
          </a:p>
        </p:txBody>
      </p:sp>
    </p:spTree>
    <p:extLst>
      <p:ext uri="{BB962C8B-B14F-4D97-AF65-F5344CB8AC3E}">
        <p14:creationId xmlns:p14="http://schemas.microsoft.com/office/powerpoint/2010/main" val="1069956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7739BB-B8EF-D242-E960-4B3CB51CF9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A21F30-2B8E-2DAD-B711-DDEB7DDF18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3A5AB0-E8A6-BD0A-8B17-D1F9893D24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44BDB8-C5C3-40F8-9B18-826B8D6C1921}" type="datetimeFigureOut">
              <a:rPr lang="en-US" smtClean="0"/>
              <a:t>5/16/2024</a:t>
            </a:fld>
            <a:endParaRPr lang="en-US"/>
          </a:p>
        </p:txBody>
      </p:sp>
      <p:sp>
        <p:nvSpPr>
          <p:cNvPr id="5" name="Footer Placeholder 4">
            <a:extLst>
              <a:ext uri="{FF2B5EF4-FFF2-40B4-BE49-F238E27FC236}">
                <a16:creationId xmlns:a16="http://schemas.microsoft.com/office/drawing/2014/main" id="{860A118F-E515-48CB-9F4B-E4747245B8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CF37509-FD54-1BEE-AB89-6949845D01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1437BE-9F77-4AB6-9D32-FC6566A39F4B}" type="slidenum">
              <a:rPr lang="en-US" smtClean="0"/>
              <a:t>‹#›</a:t>
            </a:fld>
            <a:endParaRPr lang="en-US"/>
          </a:p>
        </p:txBody>
      </p:sp>
    </p:spTree>
    <p:extLst>
      <p:ext uri="{BB962C8B-B14F-4D97-AF65-F5344CB8AC3E}">
        <p14:creationId xmlns:p14="http://schemas.microsoft.com/office/powerpoint/2010/main" val="7546052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a:extLst>
              <a:ext uri="{FF2B5EF4-FFF2-40B4-BE49-F238E27FC236}">
                <a16:creationId xmlns:a16="http://schemas.microsoft.com/office/drawing/2014/main" id="{A62CDBDC-F827-9738-B4F8-BE0B9146BC42}"/>
              </a:ext>
            </a:extLst>
          </p:cNvPr>
          <p:cNvPicPr>
            <a:picLocks noChangeAspect="1"/>
          </p:cNvPicPr>
          <p:nvPr/>
        </p:nvPicPr>
        <p:blipFill>
          <a:blip r:embed="rId2"/>
          <a:stretch>
            <a:fillRect/>
          </a:stretch>
        </p:blipFill>
        <p:spPr>
          <a:xfrm>
            <a:off x="0" y="0"/>
            <a:ext cx="12192000" cy="6858000"/>
          </a:xfrm>
          <a:prstGeom prst="rect">
            <a:avLst/>
          </a:prstGeom>
        </p:spPr>
      </p:pic>
      <p:sp>
        <p:nvSpPr>
          <p:cNvPr id="4" name="Shape 0">
            <a:extLst>
              <a:ext uri="{FF2B5EF4-FFF2-40B4-BE49-F238E27FC236}">
                <a16:creationId xmlns:a16="http://schemas.microsoft.com/office/drawing/2014/main" id="{9714BA9E-D4F3-1B94-C660-9D94AEA93292}"/>
              </a:ext>
            </a:extLst>
          </p:cNvPr>
          <p:cNvSpPr/>
          <p:nvPr/>
        </p:nvSpPr>
        <p:spPr>
          <a:xfrm>
            <a:off x="0" y="459539"/>
            <a:ext cx="10146033" cy="6398461"/>
          </a:xfrm>
          <a:prstGeom prst="rect">
            <a:avLst/>
          </a:prstGeom>
          <a:solidFill>
            <a:srgbClr val="1B1C1D"/>
          </a:solidFill>
          <a:ln/>
        </p:spPr>
        <p:txBody>
          <a:bodyPr/>
          <a:lstStyle/>
          <a:p>
            <a:endParaRPr lang="en-US"/>
          </a:p>
        </p:txBody>
      </p:sp>
      <p:sp>
        <p:nvSpPr>
          <p:cNvPr id="6" name="Text 1">
            <a:extLst>
              <a:ext uri="{FF2B5EF4-FFF2-40B4-BE49-F238E27FC236}">
                <a16:creationId xmlns:a16="http://schemas.microsoft.com/office/drawing/2014/main" id="{72028842-E72F-E133-A37B-8B9CCD5A82EA}"/>
              </a:ext>
            </a:extLst>
          </p:cNvPr>
          <p:cNvSpPr/>
          <p:nvPr/>
        </p:nvSpPr>
        <p:spPr>
          <a:xfrm>
            <a:off x="235270" y="1612131"/>
            <a:ext cx="5185639" cy="223501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7545"/>
              </a:lnSpc>
              <a:buNone/>
            </a:pPr>
            <a:r>
              <a:rPr lang="en-US" sz="6036" dirty="0">
                <a:solidFill>
                  <a:srgbClr val="AE8625"/>
                </a:solidFill>
                <a:latin typeface="Prata" pitchFamily="34" charset="0"/>
                <a:ea typeface="Prata" pitchFamily="34" charset="-122"/>
                <a:cs typeface="Prata" pitchFamily="34" charset="-120"/>
              </a:rPr>
              <a:t>My Portfolio: Building with ReactJS</a:t>
            </a:r>
            <a:endParaRPr lang="en-US" sz="6036" dirty="0"/>
          </a:p>
        </p:txBody>
      </p:sp>
      <p:sp>
        <p:nvSpPr>
          <p:cNvPr id="7" name="Text 2">
            <a:extLst>
              <a:ext uri="{FF2B5EF4-FFF2-40B4-BE49-F238E27FC236}">
                <a16:creationId xmlns:a16="http://schemas.microsoft.com/office/drawing/2014/main" id="{CCFEE559-E5F4-6FBF-E12B-002B0212E100}"/>
              </a:ext>
            </a:extLst>
          </p:cNvPr>
          <p:cNvSpPr/>
          <p:nvPr/>
        </p:nvSpPr>
        <p:spPr>
          <a:xfrm>
            <a:off x="235270" y="4417641"/>
            <a:ext cx="5185639" cy="828967"/>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Crafting a professional and visually appealing portfolio website using the power of ReactJS, a popular JavaScript library for building user interfaces.</a:t>
            </a:r>
            <a:endParaRPr lang="en-US" sz="1750" dirty="0"/>
          </a:p>
        </p:txBody>
      </p:sp>
      <p:sp>
        <p:nvSpPr>
          <p:cNvPr id="10" name="Text 5">
            <a:extLst>
              <a:ext uri="{FF2B5EF4-FFF2-40B4-BE49-F238E27FC236}">
                <a16:creationId xmlns:a16="http://schemas.microsoft.com/office/drawing/2014/main" id="{8E6574DA-4FF4-761C-4296-984D0F9496D6}"/>
              </a:ext>
            </a:extLst>
          </p:cNvPr>
          <p:cNvSpPr/>
          <p:nvPr/>
        </p:nvSpPr>
        <p:spPr>
          <a:xfrm>
            <a:off x="459134" y="6096126"/>
            <a:ext cx="1931528" cy="302335"/>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3062"/>
              </a:lnSpc>
              <a:buNone/>
            </a:pPr>
            <a:r>
              <a:rPr lang="en-US" sz="2187" b="1" dirty="0">
                <a:solidFill>
                  <a:srgbClr val="CFCBBF"/>
                </a:solidFill>
                <a:latin typeface="Raleway" pitchFamily="34" charset="0"/>
                <a:ea typeface="Raleway" pitchFamily="34" charset="-122"/>
                <a:cs typeface="Raleway" pitchFamily="34" charset="-120"/>
              </a:rPr>
              <a:t>by PRITESH SAWANT</a:t>
            </a:r>
            <a:endParaRPr lang="en-US" sz="2187" dirty="0"/>
          </a:p>
        </p:txBody>
      </p:sp>
      <p:pic>
        <p:nvPicPr>
          <p:cNvPr id="17" name="Picture 16">
            <a:extLst>
              <a:ext uri="{FF2B5EF4-FFF2-40B4-BE49-F238E27FC236}">
                <a16:creationId xmlns:a16="http://schemas.microsoft.com/office/drawing/2014/main" id="{A3361765-E8B0-4932-2A52-9AF744467346}"/>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6585524" y="16727"/>
            <a:ext cx="5606476" cy="6858000"/>
          </a:xfrm>
          <a:prstGeom prst="rect">
            <a:avLst/>
          </a:prstGeom>
        </p:spPr>
      </p:pic>
    </p:spTree>
    <p:extLst>
      <p:ext uri="{BB962C8B-B14F-4D97-AF65-F5344CB8AC3E}">
        <p14:creationId xmlns:p14="http://schemas.microsoft.com/office/powerpoint/2010/main" val="2818689244"/>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68607C96-36E9-19C5-9B2E-BFEEB81DA93E}"/>
              </a:ext>
            </a:extLst>
          </p:cNvPr>
          <p:cNvPicPr>
            <a:picLocks noChangeAspect="1"/>
          </p:cNvPicPr>
          <p:nvPr/>
        </p:nvPicPr>
        <p:blipFill>
          <a:blip r:embed="rId2"/>
          <a:stretch>
            <a:fillRect/>
          </a:stretch>
        </p:blipFill>
        <p:spPr>
          <a:xfrm>
            <a:off x="0" y="0"/>
            <a:ext cx="12192000" cy="6858000"/>
          </a:xfrm>
          <a:prstGeom prst="rect">
            <a:avLst/>
          </a:prstGeom>
        </p:spPr>
      </p:pic>
      <p:sp>
        <p:nvSpPr>
          <p:cNvPr id="3" name="Shape 0">
            <a:extLst>
              <a:ext uri="{FF2B5EF4-FFF2-40B4-BE49-F238E27FC236}">
                <a16:creationId xmlns:a16="http://schemas.microsoft.com/office/drawing/2014/main" id="{BC322688-4F37-4779-345B-9A1E8D4D8E15}"/>
              </a:ext>
            </a:extLst>
          </p:cNvPr>
          <p:cNvSpPr/>
          <p:nvPr/>
        </p:nvSpPr>
        <p:spPr>
          <a:xfrm>
            <a:off x="0" y="0"/>
            <a:ext cx="12192000" cy="6858000"/>
          </a:xfrm>
          <a:prstGeom prst="rect">
            <a:avLst/>
          </a:prstGeom>
          <a:solidFill>
            <a:srgbClr val="1B1C1D"/>
          </a:solidFill>
          <a:ln/>
        </p:spPr>
        <p:txBody>
          <a:bodyPr/>
          <a:lstStyle/>
          <a:p>
            <a:endParaRPr lang="en-US"/>
          </a:p>
        </p:txBody>
      </p:sp>
      <p:sp>
        <p:nvSpPr>
          <p:cNvPr id="5" name="Text 1">
            <a:extLst>
              <a:ext uri="{FF2B5EF4-FFF2-40B4-BE49-F238E27FC236}">
                <a16:creationId xmlns:a16="http://schemas.microsoft.com/office/drawing/2014/main" id="{CC2889E3-22A6-9A61-23E3-05CF823B8000}"/>
              </a:ext>
            </a:extLst>
          </p:cNvPr>
          <p:cNvSpPr/>
          <p:nvPr/>
        </p:nvSpPr>
        <p:spPr>
          <a:xfrm>
            <a:off x="4996458" y="310633"/>
            <a:ext cx="7195542" cy="69437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Conclusion and Next Steps</a:t>
            </a:r>
            <a:endParaRPr lang="en-US" sz="4374" dirty="0"/>
          </a:p>
        </p:txBody>
      </p:sp>
      <p:sp>
        <p:nvSpPr>
          <p:cNvPr id="6" name="Text 2">
            <a:extLst>
              <a:ext uri="{FF2B5EF4-FFF2-40B4-BE49-F238E27FC236}">
                <a16:creationId xmlns:a16="http://schemas.microsoft.com/office/drawing/2014/main" id="{96A0AF03-CE4B-8847-30E1-4165FE3BFB6A}"/>
              </a:ext>
            </a:extLst>
          </p:cNvPr>
          <p:cNvSpPr/>
          <p:nvPr/>
        </p:nvSpPr>
        <p:spPr>
          <a:xfrm>
            <a:off x="4602404" y="1265991"/>
            <a:ext cx="7477601" cy="177700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lnSpc>
                <a:spcPts val="2799"/>
              </a:lnSpc>
              <a:buNone/>
            </a:pPr>
            <a:r>
              <a:rPr lang="en-US" sz="1750" dirty="0">
                <a:solidFill>
                  <a:srgbClr val="CFCBBF"/>
                </a:solidFill>
                <a:latin typeface="Raleway" pitchFamily="34" charset="0"/>
                <a:ea typeface="Raleway" pitchFamily="34" charset="-122"/>
                <a:cs typeface="Raleway" pitchFamily="34" charset="-120"/>
              </a:rPr>
              <a:t>In conclusion, building a portfolio website with ReactJS and TailwindCSS has proven to be a powerful and rewarding endeavor. By leveraging the strengths of these technologies, developers can create visually stunning, responsive, and scalable web experiences that showcase their talents and achievements.</a:t>
            </a:r>
            <a:endParaRPr lang="en-US" sz="1750" dirty="0"/>
          </a:p>
        </p:txBody>
      </p:sp>
      <p:sp>
        <p:nvSpPr>
          <p:cNvPr id="7" name="Text 3">
            <a:extLst>
              <a:ext uri="{FF2B5EF4-FFF2-40B4-BE49-F238E27FC236}">
                <a16:creationId xmlns:a16="http://schemas.microsoft.com/office/drawing/2014/main" id="{D1E9DC1B-CD8D-2D61-2076-9282F2C4B91D}"/>
              </a:ext>
            </a:extLst>
          </p:cNvPr>
          <p:cNvSpPr/>
          <p:nvPr/>
        </p:nvSpPr>
        <p:spPr>
          <a:xfrm>
            <a:off x="4602403" y="3256776"/>
            <a:ext cx="7477601" cy="248781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lnSpc>
                <a:spcPts val="2799"/>
              </a:lnSpc>
              <a:buNone/>
            </a:pPr>
            <a:r>
              <a:rPr lang="en-US" sz="1750" dirty="0">
                <a:solidFill>
                  <a:srgbClr val="CFCBBF"/>
                </a:solidFill>
                <a:latin typeface="Raleway" pitchFamily="34" charset="0"/>
                <a:ea typeface="Raleway" pitchFamily="34" charset="-122"/>
                <a:cs typeface="Raleway" pitchFamily="34" charset="-120"/>
              </a:rPr>
              <a:t>As you move forward, consider exploring additional features and functionalities to enhance your portfolio, such as integrating video or audio clips, implementing a content management system (CMS), or exploring advanced animation techniques. Continuous learning and embracing new tools and trends in the ever-evolving web development landscape will ensure your portfolio remains fresh, engaging, and a true reflection of your growing expertise.</a:t>
            </a:r>
            <a:endParaRPr lang="en-US" sz="1750" dirty="0"/>
          </a:p>
        </p:txBody>
      </p:sp>
    </p:spTree>
    <p:extLst>
      <p:ext uri="{BB962C8B-B14F-4D97-AF65-F5344CB8AC3E}">
        <p14:creationId xmlns:p14="http://schemas.microsoft.com/office/powerpoint/2010/main" val="9878674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0">
            <a:extLst>
              <a:ext uri="{FF2B5EF4-FFF2-40B4-BE49-F238E27FC236}">
                <a16:creationId xmlns:a16="http://schemas.microsoft.com/office/drawing/2014/main" id="{4DDA472B-A509-2D1B-A756-97C6E3CB868F}"/>
              </a:ext>
            </a:extLst>
          </p:cNvPr>
          <p:cNvSpPr/>
          <p:nvPr/>
        </p:nvSpPr>
        <p:spPr>
          <a:xfrm>
            <a:off x="0" y="0"/>
            <a:ext cx="12192000" cy="6858000"/>
          </a:xfrm>
          <a:prstGeom prst="rect">
            <a:avLst/>
          </a:prstGeom>
          <a:solidFill>
            <a:srgbClr val="1B1C1D"/>
          </a:solidFill>
          <a:ln/>
        </p:spPr>
        <p:txBody>
          <a:bodyPr/>
          <a:lstStyle/>
          <a:p>
            <a:endParaRPr lang="en-US"/>
          </a:p>
        </p:txBody>
      </p:sp>
      <p:pic>
        <p:nvPicPr>
          <p:cNvPr id="6" name="Picture 5">
            <a:extLst>
              <a:ext uri="{FF2B5EF4-FFF2-40B4-BE49-F238E27FC236}">
                <a16:creationId xmlns:a16="http://schemas.microsoft.com/office/drawing/2014/main" id="{606F7AAB-E163-402C-EF20-5D684BBA81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8B0DC6B8-0164-312D-80BA-792A367AA9CE}"/>
              </a:ext>
            </a:extLst>
          </p:cNvPr>
          <p:cNvSpPr txBox="1"/>
          <p:nvPr/>
        </p:nvSpPr>
        <p:spPr>
          <a:xfrm>
            <a:off x="3389970" y="1315845"/>
            <a:ext cx="9511991" cy="1446550"/>
          </a:xfrm>
          <a:prstGeom prst="rect">
            <a:avLst/>
          </a:prstGeom>
          <a:noFill/>
        </p:spPr>
        <p:txBody>
          <a:bodyPr wrap="square" rtlCol="0">
            <a:spAutoFit/>
          </a:bodyPr>
          <a:lstStyle/>
          <a:p>
            <a:r>
              <a:rPr lang="en-US" sz="8800" b="1" spc="50" dirty="0">
                <a:ln w="9525" cmpd="sng">
                  <a:solidFill>
                    <a:schemeClr val="accent1"/>
                  </a:solidFill>
                  <a:prstDash val="solid"/>
                </a:ln>
                <a:solidFill>
                  <a:srgbClr val="70AD47">
                    <a:tint val="1000"/>
                  </a:srgbClr>
                </a:solidFill>
                <a:effectLst>
                  <a:glow rad="38100">
                    <a:schemeClr val="accent1">
                      <a:alpha val="40000"/>
                    </a:schemeClr>
                  </a:glow>
                </a:effectLst>
              </a:rPr>
              <a:t>Thank You </a:t>
            </a:r>
          </a:p>
        </p:txBody>
      </p:sp>
    </p:spTree>
    <p:extLst>
      <p:ext uri="{BB962C8B-B14F-4D97-AF65-F5344CB8AC3E}">
        <p14:creationId xmlns:p14="http://schemas.microsoft.com/office/powerpoint/2010/main" val="966137375"/>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a:extLst>
              <a:ext uri="{FF2B5EF4-FFF2-40B4-BE49-F238E27FC236}">
                <a16:creationId xmlns:a16="http://schemas.microsoft.com/office/drawing/2014/main" id="{BA2F146A-EC3A-24EF-3A7D-386AB3F0C9E9}"/>
              </a:ext>
            </a:extLst>
          </p:cNvPr>
          <p:cNvPicPr>
            <a:picLocks noChangeAspect="1"/>
          </p:cNvPicPr>
          <p:nvPr/>
        </p:nvPicPr>
        <p:blipFill>
          <a:blip r:embed="rId2"/>
          <a:stretch>
            <a:fillRect/>
          </a:stretch>
        </p:blipFill>
        <p:spPr>
          <a:xfrm>
            <a:off x="0" y="1"/>
            <a:ext cx="12192000" cy="6858000"/>
          </a:xfrm>
          <a:prstGeom prst="rect">
            <a:avLst/>
          </a:prstGeom>
        </p:spPr>
      </p:pic>
      <p:sp>
        <p:nvSpPr>
          <p:cNvPr id="4" name="Shape 0">
            <a:extLst>
              <a:ext uri="{FF2B5EF4-FFF2-40B4-BE49-F238E27FC236}">
                <a16:creationId xmlns:a16="http://schemas.microsoft.com/office/drawing/2014/main" id="{C581916A-9839-71C7-BD23-D98411F05DA2}"/>
              </a:ext>
            </a:extLst>
          </p:cNvPr>
          <p:cNvSpPr/>
          <p:nvPr/>
        </p:nvSpPr>
        <p:spPr>
          <a:xfrm>
            <a:off x="0" y="43247"/>
            <a:ext cx="8377881" cy="6814754"/>
          </a:xfrm>
          <a:prstGeom prst="rect">
            <a:avLst/>
          </a:prstGeom>
          <a:solidFill>
            <a:srgbClr val="1B1C1D"/>
          </a:solidFill>
          <a:ln/>
        </p:spPr>
        <p:txBody>
          <a:bodyPr/>
          <a:lstStyle/>
          <a:p>
            <a:endParaRPr lang="en-US"/>
          </a:p>
        </p:txBody>
      </p:sp>
      <p:pic>
        <p:nvPicPr>
          <p:cNvPr id="5" name="Image 1">
            <a:extLst>
              <a:ext uri="{FF2B5EF4-FFF2-40B4-BE49-F238E27FC236}">
                <a16:creationId xmlns:a16="http://schemas.microsoft.com/office/drawing/2014/main" id="{A5D7EE8B-E5DD-BB1B-CA6C-2E48A45AB3ED}"/>
              </a:ext>
            </a:extLst>
          </p:cNvPr>
          <p:cNvPicPr>
            <a:picLocks noChangeAspect="1"/>
          </p:cNvPicPr>
          <p:nvPr/>
        </p:nvPicPr>
        <p:blipFill>
          <a:blip r:embed="rId3"/>
          <a:stretch>
            <a:fillRect/>
          </a:stretch>
        </p:blipFill>
        <p:spPr>
          <a:xfrm>
            <a:off x="7163461" y="0"/>
            <a:ext cx="5028539" cy="6857999"/>
          </a:xfrm>
          <a:prstGeom prst="rect">
            <a:avLst/>
          </a:prstGeom>
        </p:spPr>
      </p:pic>
      <p:sp>
        <p:nvSpPr>
          <p:cNvPr id="6" name="Text 1">
            <a:extLst>
              <a:ext uri="{FF2B5EF4-FFF2-40B4-BE49-F238E27FC236}">
                <a16:creationId xmlns:a16="http://schemas.microsoft.com/office/drawing/2014/main" id="{D5DCC3F4-B3AC-BFB6-16F5-9D224DDA373D}"/>
              </a:ext>
            </a:extLst>
          </p:cNvPr>
          <p:cNvSpPr/>
          <p:nvPr/>
        </p:nvSpPr>
        <p:spPr>
          <a:xfrm>
            <a:off x="726300" y="1843794"/>
            <a:ext cx="5777136" cy="58320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Introduction to ReactJS</a:t>
            </a:r>
            <a:endParaRPr lang="en-US" sz="4374" dirty="0"/>
          </a:p>
        </p:txBody>
      </p:sp>
      <p:sp>
        <p:nvSpPr>
          <p:cNvPr id="7" name="Text 2">
            <a:extLst>
              <a:ext uri="{FF2B5EF4-FFF2-40B4-BE49-F238E27FC236}">
                <a16:creationId xmlns:a16="http://schemas.microsoft.com/office/drawing/2014/main" id="{B5C1BAE0-6332-D943-0346-FA194BD4678A}"/>
              </a:ext>
            </a:extLst>
          </p:cNvPr>
          <p:cNvSpPr/>
          <p:nvPr/>
        </p:nvSpPr>
        <p:spPr>
          <a:xfrm>
            <a:off x="188608" y="2875242"/>
            <a:ext cx="6852520" cy="119400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lnSpc>
                <a:spcPts val="2799"/>
              </a:lnSpc>
              <a:buNone/>
            </a:pPr>
            <a:r>
              <a:rPr lang="en-US" sz="1750" dirty="0">
                <a:solidFill>
                  <a:srgbClr val="CFCBBF"/>
                </a:solidFill>
                <a:latin typeface="Raleway" pitchFamily="34" charset="0"/>
                <a:ea typeface="Raleway" pitchFamily="34" charset="-122"/>
                <a:cs typeface="Raleway" pitchFamily="34" charset="-120"/>
              </a:rPr>
              <a:t>ReactJS is a powerful, open-source JavaScript library for building user interfaces. Developed and maintained by Facebook, ReactJS has gained immense popularity among web developers for its efficient and component-based approach to building dynamic web applications.</a:t>
            </a:r>
            <a:endParaRPr lang="en-US" sz="1750" dirty="0"/>
          </a:p>
        </p:txBody>
      </p:sp>
    </p:spTree>
    <p:extLst>
      <p:ext uri="{BB962C8B-B14F-4D97-AF65-F5344CB8AC3E}">
        <p14:creationId xmlns:p14="http://schemas.microsoft.com/office/powerpoint/2010/main" val="1280653517"/>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a:extLst>
              <a:ext uri="{FF2B5EF4-FFF2-40B4-BE49-F238E27FC236}">
                <a16:creationId xmlns:a16="http://schemas.microsoft.com/office/drawing/2014/main" id="{87DE8D6A-2E57-C346-9052-C1B1279CDC6C}"/>
              </a:ext>
            </a:extLst>
          </p:cNvPr>
          <p:cNvPicPr>
            <a:picLocks noChangeAspect="1"/>
          </p:cNvPicPr>
          <p:nvPr/>
        </p:nvPicPr>
        <p:blipFill>
          <a:blip r:embed="rId2"/>
          <a:stretch>
            <a:fillRect/>
          </a:stretch>
        </p:blipFill>
        <p:spPr>
          <a:xfrm>
            <a:off x="0" y="11785"/>
            <a:ext cx="12192000" cy="6858000"/>
          </a:xfrm>
          <a:prstGeom prst="rect">
            <a:avLst/>
          </a:prstGeom>
        </p:spPr>
      </p:pic>
      <p:sp>
        <p:nvSpPr>
          <p:cNvPr id="4" name="Shape 0">
            <a:extLst>
              <a:ext uri="{FF2B5EF4-FFF2-40B4-BE49-F238E27FC236}">
                <a16:creationId xmlns:a16="http://schemas.microsoft.com/office/drawing/2014/main" id="{AD78E898-4790-ACFE-DAF1-EEE59C1A8463}"/>
              </a:ext>
            </a:extLst>
          </p:cNvPr>
          <p:cNvSpPr/>
          <p:nvPr/>
        </p:nvSpPr>
        <p:spPr>
          <a:xfrm>
            <a:off x="0" y="0"/>
            <a:ext cx="12192000" cy="6858000"/>
          </a:xfrm>
          <a:prstGeom prst="rect">
            <a:avLst/>
          </a:prstGeom>
          <a:solidFill>
            <a:srgbClr val="1B1C1D"/>
          </a:solidFill>
          <a:ln/>
        </p:spPr>
        <p:txBody>
          <a:bodyPr/>
          <a:lstStyle/>
          <a:p>
            <a:endParaRPr lang="en-US"/>
          </a:p>
        </p:txBody>
      </p:sp>
      <p:sp>
        <p:nvSpPr>
          <p:cNvPr id="5" name="Text 1">
            <a:extLst>
              <a:ext uri="{FF2B5EF4-FFF2-40B4-BE49-F238E27FC236}">
                <a16:creationId xmlns:a16="http://schemas.microsoft.com/office/drawing/2014/main" id="{54F53CB9-CC69-A0D6-43BB-B7A7D2D6DAD2}"/>
              </a:ext>
            </a:extLst>
          </p:cNvPr>
          <p:cNvSpPr/>
          <p:nvPr/>
        </p:nvSpPr>
        <p:spPr>
          <a:xfrm>
            <a:off x="818793" y="75843"/>
            <a:ext cx="10554414" cy="138874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Choosing and Setting Up ReactJS for My Portfolio</a:t>
            </a:r>
            <a:endParaRPr lang="en-US" sz="4374" dirty="0"/>
          </a:p>
        </p:txBody>
      </p:sp>
      <p:sp>
        <p:nvSpPr>
          <p:cNvPr id="6" name="Shape 2">
            <a:extLst>
              <a:ext uri="{FF2B5EF4-FFF2-40B4-BE49-F238E27FC236}">
                <a16:creationId xmlns:a16="http://schemas.microsoft.com/office/drawing/2014/main" id="{CB6E2B20-937F-1644-E39D-323BF0EE07E8}"/>
              </a:ext>
            </a:extLst>
          </p:cNvPr>
          <p:cNvSpPr/>
          <p:nvPr/>
        </p:nvSpPr>
        <p:spPr>
          <a:xfrm>
            <a:off x="818793" y="2138124"/>
            <a:ext cx="388739" cy="388739"/>
          </a:xfrm>
          <a:prstGeom prst="roundRect">
            <a:avLst>
              <a:gd name="adj" fmla="val 17148"/>
            </a:avLst>
          </a:prstGeom>
          <a:solidFill>
            <a:srgbClr val="2D3033"/>
          </a:solidFill>
          <a:ln/>
        </p:spPr>
        <p:txBody>
          <a:bodyPr/>
          <a:lstStyle/>
          <a:p>
            <a:endParaRPr lang="en-US"/>
          </a:p>
        </p:txBody>
      </p:sp>
      <p:sp>
        <p:nvSpPr>
          <p:cNvPr id="7" name="Text 3">
            <a:extLst>
              <a:ext uri="{FF2B5EF4-FFF2-40B4-BE49-F238E27FC236}">
                <a16:creationId xmlns:a16="http://schemas.microsoft.com/office/drawing/2014/main" id="{C5F73FF9-21C5-BD73-C0B4-75B4C96BA6C6}"/>
              </a:ext>
            </a:extLst>
          </p:cNvPr>
          <p:cNvSpPr/>
          <p:nvPr/>
        </p:nvSpPr>
        <p:spPr>
          <a:xfrm>
            <a:off x="1429703" y="2158841"/>
            <a:ext cx="2777490"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Evaluating ReactJS</a:t>
            </a:r>
            <a:endParaRPr lang="en-US" sz="2187" dirty="0"/>
          </a:p>
        </p:txBody>
      </p:sp>
      <p:sp>
        <p:nvSpPr>
          <p:cNvPr id="8" name="Text 4">
            <a:extLst>
              <a:ext uri="{FF2B5EF4-FFF2-40B4-BE49-F238E27FC236}">
                <a16:creationId xmlns:a16="http://schemas.microsoft.com/office/drawing/2014/main" id="{2FC0D609-8C69-9184-2889-835020BD2192}"/>
              </a:ext>
            </a:extLst>
          </p:cNvPr>
          <p:cNvSpPr/>
          <p:nvPr/>
        </p:nvSpPr>
        <p:spPr>
          <a:xfrm>
            <a:off x="1429703" y="2639258"/>
            <a:ext cx="4555212" cy="142160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Assess the benefits of using ReactJS for a portfolio website, such as its component-based architecture, virtual DOM, and robust ecosystem of libraries and tools.</a:t>
            </a:r>
            <a:endParaRPr lang="en-US" sz="1750" dirty="0"/>
          </a:p>
        </p:txBody>
      </p:sp>
      <p:sp>
        <p:nvSpPr>
          <p:cNvPr id="9" name="Shape 5">
            <a:extLst>
              <a:ext uri="{FF2B5EF4-FFF2-40B4-BE49-F238E27FC236}">
                <a16:creationId xmlns:a16="http://schemas.microsoft.com/office/drawing/2014/main" id="{DE590BE4-DFC9-FA98-429E-2293DF1A0418}"/>
              </a:ext>
            </a:extLst>
          </p:cNvPr>
          <p:cNvSpPr/>
          <p:nvPr/>
        </p:nvSpPr>
        <p:spPr>
          <a:xfrm>
            <a:off x="6207085" y="2075140"/>
            <a:ext cx="388739" cy="388739"/>
          </a:xfrm>
          <a:prstGeom prst="roundRect">
            <a:avLst>
              <a:gd name="adj" fmla="val 17148"/>
            </a:avLst>
          </a:prstGeom>
          <a:solidFill>
            <a:srgbClr val="2D3033"/>
          </a:solidFill>
          <a:ln/>
        </p:spPr>
        <p:txBody>
          <a:bodyPr/>
          <a:lstStyle/>
          <a:p>
            <a:endParaRPr lang="en-US"/>
          </a:p>
        </p:txBody>
      </p:sp>
      <p:sp>
        <p:nvSpPr>
          <p:cNvPr id="10" name="Text 6">
            <a:extLst>
              <a:ext uri="{FF2B5EF4-FFF2-40B4-BE49-F238E27FC236}">
                <a16:creationId xmlns:a16="http://schemas.microsoft.com/office/drawing/2014/main" id="{822A9A3E-2460-270C-DA8C-4028BE4170E1}"/>
              </a:ext>
            </a:extLst>
          </p:cNvPr>
          <p:cNvSpPr/>
          <p:nvPr/>
        </p:nvSpPr>
        <p:spPr>
          <a:xfrm>
            <a:off x="6832694" y="1985247"/>
            <a:ext cx="4555212" cy="69437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Setting up the Development Environment</a:t>
            </a:r>
            <a:endParaRPr lang="en-US" sz="2187" dirty="0"/>
          </a:p>
        </p:txBody>
      </p:sp>
      <p:sp>
        <p:nvSpPr>
          <p:cNvPr id="11" name="Text 7">
            <a:extLst>
              <a:ext uri="{FF2B5EF4-FFF2-40B4-BE49-F238E27FC236}">
                <a16:creationId xmlns:a16="http://schemas.microsoft.com/office/drawing/2014/main" id="{66F5223E-CCE9-C713-5193-E72D3AE5B55A}"/>
              </a:ext>
            </a:extLst>
          </p:cNvPr>
          <p:cNvSpPr/>
          <p:nvPr/>
        </p:nvSpPr>
        <p:spPr>
          <a:xfrm>
            <a:off x="6810851" y="2727247"/>
            <a:ext cx="4555212" cy="142160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Install Node.js, npm, and create a new React project using a tool like Create React App. Configure the project with necessary dependencies and development tools.</a:t>
            </a:r>
            <a:endParaRPr lang="en-US" sz="1750" dirty="0"/>
          </a:p>
        </p:txBody>
      </p:sp>
      <p:sp>
        <p:nvSpPr>
          <p:cNvPr id="12" name="Shape 8">
            <a:extLst>
              <a:ext uri="{FF2B5EF4-FFF2-40B4-BE49-F238E27FC236}">
                <a16:creationId xmlns:a16="http://schemas.microsoft.com/office/drawing/2014/main" id="{0B855D77-F212-6D4B-0786-4901B0A722AC}"/>
              </a:ext>
            </a:extLst>
          </p:cNvPr>
          <p:cNvSpPr/>
          <p:nvPr/>
        </p:nvSpPr>
        <p:spPr>
          <a:xfrm>
            <a:off x="827841" y="4664988"/>
            <a:ext cx="388739" cy="388739"/>
          </a:xfrm>
          <a:prstGeom prst="roundRect">
            <a:avLst>
              <a:gd name="adj" fmla="val 17148"/>
            </a:avLst>
          </a:prstGeom>
          <a:solidFill>
            <a:srgbClr val="2D3033"/>
          </a:solidFill>
          <a:ln/>
        </p:spPr>
        <p:txBody>
          <a:bodyPr/>
          <a:lstStyle/>
          <a:p>
            <a:endParaRPr lang="en-US"/>
          </a:p>
        </p:txBody>
      </p:sp>
      <p:sp>
        <p:nvSpPr>
          <p:cNvPr id="13" name="Text 9">
            <a:extLst>
              <a:ext uri="{FF2B5EF4-FFF2-40B4-BE49-F238E27FC236}">
                <a16:creationId xmlns:a16="http://schemas.microsoft.com/office/drawing/2014/main" id="{3B550782-1912-A0AF-AA20-F961D1FBC64D}"/>
              </a:ext>
            </a:extLst>
          </p:cNvPr>
          <p:cNvSpPr/>
          <p:nvPr/>
        </p:nvSpPr>
        <p:spPr>
          <a:xfrm>
            <a:off x="1522035" y="4537114"/>
            <a:ext cx="3049310"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Structuring the Project</a:t>
            </a:r>
            <a:endParaRPr lang="en-US" sz="2187" dirty="0"/>
          </a:p>
        </p:txBody>
      </p:sp>
      <p:sp>
        <p:nvSpPr>
          <p:cNvPr id="14" name="Text 10">
            <a:extLst>
              <a:ext uri="{FF2B5EF4-FFF2-40B4-BE49-F238E27FC236}">
                <a16:creationId xmlns:a16="http://schemas.microsoft.com/office/drawing/2014/main" id="{ECDCCB9F-2035-2973-9645-85F3509C697C}"/>
              </a:ext>
            </a:extLst>
          </p:cNvPr>
          <p:cNvSpPr/>
          <p:nvPr/>
        </p:nvSpPr>
        <p:spPr>
          <a:xfrm>
            <a:off x="1429702" y="4997932"/>
            <a:ext cx="4555212" cy="142160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Organize the project's file structure, separating components, pages, and other relevant directories. Establish a consistent naming convention and folder hierarchy.</a:t>
            </a:r>
            <a:endParaRPr lang="en-US" sz="1750" dirty="0"/>
          </a:p>
        </p:txBody>
      </p:sp>
      <p:sp>
        <p:nvSpPr>
          <p:cNvPr id="15" name="Shape 11">
            <a:extLst>
              <a:ext uri="{FF2B5EF4-FFF2-40B4-BE49-F238E27FC236}">
                <a16:creationId xmlns:a16="http://schemas.microsoft.com/office/drawing/2014/main" id="{47FF8917-BE40-BBF0-5F44-C9DE70BD1C00}"/>
              </a:ext>
            </a:extLst>
          </p:cNvPr>
          <p:cNvSpPr/>
          <p:nvPr/>
        </p:nvSpPr>
        <p:spPr>
          <a:xfrm>
            <a:off x="6290369" y="4733655"/>
            <a:ext cx="388739" cy="388739"/>
          </a:xfrm>
          <a:prstGeom prst="roundRect">
            <a:avLst>
              <a:gd name="adj" fmla="val 17148"/>
            </a:avLst>
          </a:prstGeom>
          <a:solidFill>
            <a:srgbClr val="2D3033"/>
          </a:solidFill>
          <a:ln/>
        </p:spPr>
        <p:txBody>
          <a:bodyPr/>
          <a:lstStyle/>
          <a:p>
            <a:endParaRPr lang="en-US"/>
          </a:p>
        </p:txBody>
      </p:sp>
      <p:sp>
        <p:nvSpPr>
          <p:cNvPr id="16" name="Text 12">
            <a:extLst>
              <a:ext uri="{FF2B5EF4-FFF2-40B4-BE49-F238E27FC236}">
                <a16:creationId xmlns:a16="http://schemas.microsoft.com/office/drawing/2014/main" id="{F13B1561-E118-000F-CA50-BABFA1484106}"/>
              </a:ext>
            </a:extLst>
          </p:cNvPr>
          <p:cNvSpPr/>
          <p:nvPr/>
        </p:nvSpPr>
        <p:spPr>
          <a:xfrm>
            <a:off x="6817995" y="4721485"/>
            <a:ext cx="3739753" cy="34718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Choosing a CSS Framework</a:t>
            </a:r>
            <a:endParaRPr lang="en-US" sz="2187" dirty="0"/>
          </a:p>
        </p:txBody>
      </p:sp>
      <p:sp>
        <p:nvSpPr>
          <p:cNvPr id="17" name="Text 13">
            <a:extLst>
              <a:ext uri="{FF2B5EF4-FFF2-40B4-BE49-F238E27FC236}">
                <a16:creationId xmlns:a16="http://schemas.microsoft.com/office/drawing/2014/main" id="{F81891C6-E702-145E-438A-C0FF650CA584}"/>
              </a:ext>
            </a:extLst>
          </p:cNvPr>
          <p:cNvSpPr/>
          <p:nvPr/>
        </p:nvSpPr>
        <p:spPr>
          <a:xfrm>
            <a:off x="6810851" y="5098591"/>
            <a:ext cx="4555212" cy="142160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Evaluate different CSS frameworks, such as TailwindCSS or Styled Components, to streamline the styling process and create a visually appealing portfolio.</a:t>
            </a:r>
            <a:endParaRPr lang="en-US" sz="1750" dirty="0"/>
          </a:p>
        </p:txBody>
      </p:sp>
    </p:spTree>
    <p:extLst>
      <p:ext uri="{BB962C8B-B14F-4D97-AF65-F5344CB8AC3E}">
        <p14:creationId xmlns:p14="http://schemas.microsoft.com/office/powerpoint/2010/main" val="3292119177"/>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 0">
            <a:extLst>
              <a:ext uri="{FF2B5EF4-FFF2-40B4-BE49-F238E27FC236}">
                <a16:creationId xmlns:a16="http://schemas.microsoft.com/office/drawing/2014/main" id="{A403EB13-AE13-218C-63E4-C2D1BEF04F65}"/>
              </a:ext>
            </a:extLst>
          </p:cNvPr>
          <p:cNvPicPr>
            <a:picLocks noChangeAspect="1"/>
          </p:cNvPicPr>
          <p:nvPr/>
        </p:nvPicPr>
        <p:blipFill>
          <a:blip r:embed="rId2"/>
          <a:stretch>
            <a:fillRect/>
          </a:stretch>
        </p:blipFill>
        <p:spPr>
          <a:xfrm>
            <a:off x="1" y="0"/>
            <a:ext cx="12191999" cy="6858000"/>
          </a:xfrm>
          <a:prstGeom prst="rect">
            <a:avLst/>
          </a:prstGeom>
        </p:spPr>
      </p:pic>
      <p:sp>
        <p:nvSpPr>
          <p:cNvPr id="16" name="Shape 0">
            <a:extLst>
              <a:ext uri="{FF2B5EF4-FFF2-40B4-BE49-F238E27FC236}">
                <a16:creationId xmlns:a16="http://schemas.microsoft.com/office/drawing/2014/main" id="{8B51133E-D628-9C89-1CBC-A76BF0B88074}"/>
              </a:ext>
            </a:extLst>
          </p:cNvPr>
          <p:cNvSpPr/>
          <p:nvPr/>
        </p:nvSpPr>
        <p:spPr>
          <a:xfrm>
            <a:off x="1" y="0"/>
            <a:ext cx="12192000" cy="6858001"/>
          </a:xfrm>
          <a:prstGeom prst="rect">
            <a:avLst/>
          </a:prstGeom>
          <a:solidFill>
            <a:srgbClr val="1B1C1D"/>
          </a:solidFill>
          <a:ln/>
        </p:spPr>
        <p:txBody>
          <a:bodyPr/>
          <a:lstStyle/>
          <a:p>
            <a:endParaRPr lang="en-US"/>
          </a:p>
        </p:txBody>
      </p:sp>
      <p:pic>
        <p:nvPicPr>
          <p:cNvPr id="17" name="Image 1">
            <a:extLst>
              <a:ext uri="{FF2B5EF4-FFF2-40B4-BE49-F238E27FC236}">
                <a16:creationId xmlns:a16="http://schemas.microsoft.com/office/drawing/2014/main" id="{80027533-3520-DE21-B307-FFB78902CAC7}"/>
              </a:ext>
            </a:extLst>
          </p:cNvPr>
          <p:cNvPicPr>
            <a:picLocks noChangeAspect="1"/>
          </p:cNvPicPr>
          <p:nvPr/>
        </p:nvPicPr>
        <p:blipFill>
          <a:blip r:embed="rId3"/>
          <a:stretch>
            <a:fillRect/>
          </a:stretch>
        </p:blipFill>
        <p:spPr>
          <a:xfrm>
            <a:off x="0" y="1"/>
            <a:ext cx="12191999" cy="1658360"/>
          </a:xfrm>
          <a:prstGeom prst="rect">
            <a:avLst/>
          </a:prstGeom>
        </p:spPr>
      </p:pic>
      <p:sp>
        <p:nvSpPr>
          <p:cNvPr id="18" name="Text 1">
            <a:extLst>
              <a:ext uri="{FF2B5EF4-FFF2-40B4-BE49-F238E27FC236}">
                <a16:creationId xmlns:a16="http://schemas.microsoft.com/office/drawing/2014/main" id="{EFB4A7E4-6AAE-2C0A-B09C-A35FCFE1890C}"/>
              </a:ext>
            </a:extLst>
          </p:cNvPr>
          <p:cNvSpPr/>
          <p:nvPr/>
        </p:nvSpPr>
        <p:spPr>
          <a:xfrm>
            <a:off x="1858566" y="1771946"/>
            <a:ext cx="5152787" cy="55745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4390"/>
              </a:lnSpc>
              <a:buNone/>
            </a:pPr>
            <a:r>
              <a:rPr lang="en-US" sz="3512" dirty="0">
                <a:solidFill>
                  <a:srgbClr val="AE8625"/>
                </a:solidFill>
                <a:latin typeface="Prata" pitchFamily="34" charset="0"/>
                <a:ea typeface="Prata" pitchFamily="34" charset="-122"/>
                <a:cs typeface="Prata" pitchFamily="34" charset="-120"/>
              </a:rPr>
              <a:t>Key Features of ReactJS</a:t>
            </a:r>
            <a:endParaRPr lang="en-US" sz="3512" dirty="0"/>
          </a:p>
        </p:txBody>
      </p:sp>
      <p:sp>
        <p:nvSpPr>
          <p:cNvPr id="19" name="Shape 2">
            <a:extLst>
              <a:ext uri="{FF2B5EF4-FFF2-40B4-BE49-F238E27FC236}">
                <a16:creationId xmlns:a16="http://schemas.microsoft.com/office/drawing/2014/main" id="{DC169D74-5EA8-2232-2C85-0F55D7AA96AF}"/>
              </a:ext>
            </a:extLst>
          </p:cNvPr>
          <p:cNvSpPr/>
          <p:nvPr/>
        </p:nvSpPr>
        <p:spPr>
          <a:xfrm>
            <a:off x="2012990" y="2582304"/>
            <a:ext cx="401360" cy="401360"/>
          </a:xfrm>
          <a:prstGeom prst="roundRect">
            <a:avLst>
              <a:gd name="adj" fmla="val 13336"/>
            </a:avLst>
          </a:prstGeom>
          <a:solidFill>
            <a:srgbClr val="2D3033"/>
          </a:solidFill>
          <a:ln/>
        </p:spPr>
        <p:txBody>
          <a:bodyPr/>
          <a:lstStyle/>
          <a:p>
            <a:endParaRPr lang="en-US"/>
          </a:p>
        </p:txBody>
      </p:sp>
      <p:sp>
        <p:nvSpPr>
          <p:cNvPr id="20" name="Text 3">
            <a:extLst>
              <a:ext uri="{FF2B5EF4-FFF2-40B4-BE49-F238E27FC236}">
                <a16:creationId xmlns:a16="http://schemas.microsoft.com/office/drawing/2014/main" id="{3D7D2AEF-5367-6DD2-E061-AA3EAC46B396}"/>
              </a:ext>
            </a:extLst>
          </p:cNvPr>
          <p:cNvSpPr/>
          <p:nvPr/>
        </p:nvSpPr>
        <p:spPr>
          <a:xfrm>
            <a:off x="2163082" y="2582303"/>
            <a:ext cx="92392" cy="334566"/>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634"/>
              </a:lnSpc>
              <a:buNone/>
            </a:pPr>
            <a:r>
              <a:rPr lang="en-US" sz="2107" dirty="0">
                <a:solidFill>
                  <a:srgbClr val="AE8625"/>
                </a:solidFill>
                <a:latin typeface="Prata" pitchFamily="34" charset="0"/>
                <a:ea typeface="Prata" pitchFamily="34" charset="-122"/>
                <a:cs typeface="Prata" pitchFamily="34" charset="-120"/>
              </a:rPr>
              <a:t>1</a:t>
            </a:r>
            <a:endParaRPr lang="en-US" sz="2107" dirty="0"/>
          </a:p>
        </p:txBody>
      </p:sp>
      <p:sp>
        <p:nvSpPr>
          <p:cNvPr id="21" name="Text 4">
            <a:extLst>
              <a:ext uri="{FF2B5EF4-FFF2-40B4-BE49-F238E27FC236}">
                <a16:creationId xmlns:a16="http://schemas.microsoft.com/office/drawing/2014/main" id="{2BC3C17E-1F15-BAEE-39D9-88C5CF091F51}"/>
              </a:ext>
            </a:extLst>
          </p:cNvPr>
          <p:cNvSpPr/>
          <p:nvPr/>
        </p:nvSpPr>
        <p:spPr>
          <a:xfrm>
            <a:off x="2723674" y="2465292"/>
            <a:ext cx="7609761" cy="85653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48"/>
              </a:lnSpc>
              <a:buSzPct val="100000"/>
              <a:buChar char="•"/>
            </a:pPr>
            <a:r>
              <a:rPr lang="en-US" sz="1405" b="1" dirty="0">
                <a:solidFill>
                  <a:srgbClr val="CFCBBF"/>
                </a:solidFill>
                <a:latin typeface="Raleway" pitchFamily="34" charset="0"/>
                <a:ea typeface="Raleway" pitchFamily="34" charset="-122"/>
                <a:cs typeface="Raleway" pitchFamily="34" charset="-120"/>
              </a:rPr>
              <a:t>Component-based Architecture:</a:t>
            </a:r>
            <a:r>
              <a:rPr lang="en-US" sz="1405" dirty="0">
                <a:solidFill>
                  <a:srgbClr val="CFCBBF"/>
                </a:solidFill>
                <a:latin typeface="Raleway" pitchFamily="34" charset="0"/>
                <a:ea typeface="Raleway" pitchFamily="34" charset="-122"/>
                <a:cs typeface="Raleway" pitchFamily="34" charset="-120"/>
              </a:rPr>
              <a:t> ReactJS follows a component-based approach, allowing developers to create reusable UI elements that can be easily combined to build complex user interfaces.</a:t>
            </a:r>
            <a:endParaRPr lang="en-US" sz="1405" dirty="0"/>
          </a:p>
        </p:txBody>
      </p:sp>
      <p:sp>
        <p:nvSpPr>
          <p:cNvPr id="22" name="Text 5">
            <a:extLst>
              <a:ext uri="{FF2B5EF4-FFF2-40B4-BE49-F238E27FC236}">
                <a16:creationId xmlns:a16="http://schemas.microsoft.com/office/drawing/2014/main" id="{921E7701-EFF7-D5C3-AC17-F0BBBB88C84D}"/>
              </a:ext>
            </a:extLst>
          </p:cNvPr>
          <p:cNvSpPr/>
          <p:nvPr/>
        </p:nvSpPr>
        <p:spPr>
          <a:xfrm>
            <a:off x="2723674" y="3393146"/>
            <a:ext cx="7609761" cy="57102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48"/>
              </a:lnSpc>
              <a:buSzPct val="100000"/>
              <a:buChar char="•"/>
            </a:pPr>
            <a:r>
              <a:rPr lang="en-US" sz="1405" b="1" dirty="0">
                <a:solidFill>
                  <a:srgbClr val="CFCBBF"/>
                </a:solidFill>
                <a:latin typeface="Raleway" pitchFamily="34" charset="0"/>
                <a:ea typeface="Raleway" pitchFamily="34" charset="-122"/>
                <a:cs typeface="Raleway" pitchFamily="34" charset="-120"/>
              </a:rPr>
              <a:t>Virtual DOM:</a:t>
            </a:r>
            <a:r>
              <a:rPr lang="en-US" sz="1405" dirty="0">
                <a:solidFill>
                  <a:srgbClr val="CFCBBF"/>
                </a:solidFill>
                <a:latin typeface="Raleway" pitchFamily="34" charset="0"/>
                <a:ea typeface="Raleway" pitchFamily="34" charset="-122"/>
                <a:cs typeface="Raleway" pitchFamily="34" charset="-120"/>
              </a:rPr>
              <a:t> ReactJS uses a virtual Document Object Model (DOM) to efficiently update and render changes, resulting in fast and responsive web applications.</a:t>
            </a:r>
            <a:endParaRPr lang="en-US" sz="1405" dirty="0"/>
          </a:p>
        </p:txBody>
      </p:sp>
      <p:sp>
        <p:nvSpPr>
          <p:cNvPr id="23" name="Text 6">
            <a:extLst>
              <a:ext uri="{FF2B5EF4-FFF2-40B4-BE49-F238E27FC236}">
                <a16:creationId xmlns:a16="http://schemas.microsoft.com/office/drawing/2014/main" id="{2E65F7BF-698C-FB9A-82A8-69911F2DF124}"/>
              </a:ext>
            </a:extLst>
          </p:cNvPr>
          <p:cNvSpPr/>
          <p:nvPr/>
        </p:nvSpPr>
        <p:spPr>
          <a:xfrm>
            <a:off x="2723674" y="4035488"/>
            <a:ext cx="7609761" cy="571024"/>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48"/>
              </a:lnSpc>
              <a:buSzPct val="100000"/>
              <a:buChar char="•"/>
            </a:pPr>
            <a:r>
              <a:rPr lang="en-US" sz="1405" b="1" dirty="0">
                <a:solidFill>
                  <a:srgbClr val="CFCBBF"/>
                </a:solidFill>
                <a:latin typeface="Raleway" pitchFamily="34" charset="0"/>
                <a:ea typeface="Raleway" pitchFamily="34" charset="-122"/>
                <a:cs typeface="Raleway" pitchFamily="34" charset="-120"/>
              </a:rPr>
              <a:t>Unidirectional Data Flow:</a:t>
            </a:r>
            <a:r>
              <a:rPr lang="en-US" sz="1405" dirty="0">
                <a:solidFill>
                  <a:srgbClr val="CFCBBF"/>
                </a:solidFill>
                <a:latin typeface="Raleway" pitchFamily="34" charset="0"/>
                <a:ea typeface="Raleway" pitchFamily="34" charset="-122"/>
                <a:cs typeface="Raleway" pitchFamily="34" charset="-120"/>
              </a:rPr>
              <a:t> ReactJS enforces a unidirectional data flow, where data moves in a single direction, making it easier to understand and reason about application state.</a:t>
            </a:r>
            <a:endParaRPr lang="en-US" sz="1405" dirty="0"/>
          </a:p>
        </p:txBody>
      </p:sp>
      <p:sp>
        <p:nvSpPr>
          <p:cNvPr id="24" name="Text 7">
            <a:extLst>
              <a:ext uri="{FF2B5EF4-FFF2-40B4-BE49-F238E27FC236}">
                <a16:creationId xmlns:a16="http://schemas.microsoft.com/office/drawing/2014/main" id="{BF08C55B-019C-1DE9-B3FD-1EF0EE3451B1}"/>
              </a:ext>
            </a:extLst>
          </p:cNvPr>
          <p:cNvSpPr/>
          <p:nvPr/>
        </p:nvSpPr>
        <p:spPr>
          <a:xfrm>
            <a:off x="2723674" y="4875899"/>
            <a:ext cx="7609761" cy="85653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48"/>
              </a:lnSpc>
              <a:buSzPct val="100000"/>
              <a:buChar char="•"/>
            </a:pPr>
            <a:r>
              <a:rPr lang="en-US" sz="1405" b="1" dirty="0">
                <a:solidFill>
                  <a:srgbClr val="CFCBBF"/>
                </a:solidFill>
                <a:latin typeface="Raleway" pitchFamily="34" charset="0"/>
                <a:ea typeface="Raleway" pitchFamily="34" charset="-122"/>
                <a:cs typeface="Raleway" pitchFamily="34" charset="-120"/>
              </a:rPr>
              <a:t>Lifecycle Methods:</a:t>
            </a:r>
            <a:r>
              <a:rPr lang="en-US" sz="1405" dirty="0">
                <a:solidFill>
                  <a:srgbClr val="CFCBBF"/>
                </a:solidFill>
                <a:latin typeface="Raleway" pitchFamily="34" charset="0"/>
                <a:ea typeface="Raleway" pitchFamily="34" charset="-122"/>
                <a:cs typeface="Raleway" pitchFamily="34" charset="-120"/>
              </a:rPr>
              <a:t> ReactJS provides a set of lifecycle methods that allow developers to control the different stages of a component's lifecycle, enabling more fine-grained control over the application's behavior.</a:t>
            </a:r>
            <a:endParaRPr lang="en-US" sz="1405" dirty="0"/>
          </a:p>
        </p:txBody>
      </p:sp>
      <p:sp>
        <p:nvSpPr>
          <p:cNvPr id="25" name="Text 8">
            <a:extLst>
              <a:ext uri="{FF2B5EF4-FFF2-40B4-BE49-F238E27FC236}">
                <a16:creationId xmlns:a16="http://schemas.microsoft.com/office/drawing/2014/main" id="{810409B6-08E3-82DB-1017-EC6980A296C4}"/>
              </a:ext>
            </a:extLst>
          </p:cNvPr>
          <p:cNvSpPr/>
          <p:nvPr/>
        </p:nvSpPr>
        <p:spPr>
          <a:xfrm>
            <a:off x="2723674" y="5732436"/>
            <a:ext cx="7609761" cy="856536"/>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48"/>
              </a:lnSpc>
              <a:buSzPct val="100000"/>
              <a:buChar char="•"/>
            </a:pPr>
            <a:r>
              <a:rPr lang="en-US" sz="1405" b="1" dirty="0">
                <a:solidFill>
                  <a:srgbClr val="CFCBBF"/>
                </a:solidFill>
                <a:latin typeface="Raleway" pitchFamily="34" charset="0"/>
                <a:ea typeface="Raleway" pitchFamily="34" charset="-122"/>
                <a:cs typeface="Raleway" pitchFamily="34" charset="-120"/>
              </a:rPr>
              <a:t>Robust Ecosystem:</a:t>
            </a:r>
            <a:r>
              <a:rPr lang="en-US" sz="1405" dirty="0">
                <a:solidFill>
                  <a:srgbClr val="CFCBBF"/>
                </a:solidFill>
                <a:latin typeface="Raleway" pitchFamily="34" charset="0"/>
                <a:ea typeface="Raleway" pitchFamily="34" charset="-122"/>
                <a:cs typeface="Raleway" pitchFamily="34" charset="-120"/>
              </a:rPr>
              <a:t> ReactJS benefits from a large and active community, providing access to a wide range of libraries, tools, and resources that can be leveraged to build complex web applications.</a:t>
            </a:r>
            <a:endParaRPr lang="en-US" sz="1405" dirty="0"/>
          </a:p>
        </p:txBody>
      </p:sp>
    </p:spTree>
    <p:extLst>
      <p:ext uri="{BB962C8B-B14F-4D97-AF65-F5344CB8AC3E}">
        <p14:creationId xmlns:p14="http://schemas.microsoft.com/office/powerpoint/2010/main" val="3593434524"/>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a:extLst>
              <a:ext uri="{FF2B5EF4-FFF2-40B4-BE49-F238E27FC236}">
                <a16:creationId xmlns:a16="http://schemas.microsoft.com/office/drawing/2014/main" id="{563D6CE1-3750-421F-5EAE-FD785A21D35A}"/>
              </a:ext>
            </a:extLst>
          </p:cNvPr>
          <p:cNvPicPr>
            <a:picLocks noChangeAspect="1"/>
          </p:cNvPicPr>
          <p:nvPr/>
        </p:nvPicPr>
        <p:blipFill>
          <a:blip r:embed="rId3"/>
          <a:stretch>
            <a:fillRect/>
          </a:stretch>
        </p:blipFill>
        <p:spPr>
          <a:xfrm>
            <a:off x="0" y="0"/>
            <a:ext cx="12192000" cy="6858000"/>
          </a:xfrm>
          <a:prstGeom prst="rect">
            <a:avLst/>
          </a:prstGeom>
        </p:spPr>
      </p:pic>
      <p:sp>
        <p:nvSpPr>
          <p:cNvPr id="4" name="Shape 0">
            <a:extLst>
              <a:ext uri="{FF2B5EF4-FFF2-40B4-BE49-F238E27FC236}">
                <a16:creationId xmlns:a16="http://schemas.microsoft.com/office/drawing/2014/main" id="{F3E261BE-9D15-B0B6-5728-59647AACC32E}"/>
              </a:ext>
            </a:extLst>
          </p:cNvPr>
          <p:cNvSpPr/>
          <p:nvPr/>
        </p:nvSpPr>
        <p:spPr>
          <a:xfrm>
            <a:off x="0" y="0"/>
            <a:ext cx="12192000" cy="6858000"/>
          </a:xfrm>
          <a:prstGeom prst="rect">
            <a:avLst/>
          </a:prstGeom>
          <a:solidFill>
            <a:srgbClr val="1B1C1D"/>
          </a:solidFill>
          <a:ln/>
        </p:spPr>
        <p:txBody>
          <a:bodyPr/>
          <a:lstStyle/>
          <a:p>
            <a:endParaRPr lang="en-US"/>
          </a:p>
        </p:txBody>
      </p:sp>
      <p:pic>
        <p:nvPicPr>
          <p:cNvPr id="5" name="Image 1">
            <a:extLst>
              <a:ext uri="{FF2B5EF4-FFF2-40B4-BE49-F238E27FC236}">
                <a16:creationId xmlns:a16="http://schemas.microsoft.com/office/drawing/2014/main" id="{EDA65242-6FB3-2089-EDE8-44C105363078}"/>
              </a:ext>
            </a:extLst>
          </p:cNvPr>
          <p:cNvPicPr>
            <a:picLocks noChangeAspect="1"/>
          </p:cNvPicPr>
          <p:nvPr/>
        </p:nvPicPr>
        <p:blipFill>
          <a:blip r:embed="rId4"/>
          <a:stretch>
            <a:fillRect/>
          </a:stretch>
        </p:blipFill>
        <p:spPr>
          <a:xfrm>
            <a:off x="8281110" y="0"/>
            <a:ext cx="3910890" cy="6858000"/>
          </a:xfrm>
          <a:prstGeom prst="rect">
            <a:avLst/>
          </a:prstGeom>
        </p:spPr>
      </p:pic>
      <p:sp>
        <p:nvSpPr>
          <p:cNvPr id="6" name="Text 1">
            <a:extLst>
              <a:ext uri="{FF2B5EF4-FFF2-40B4-BE49-F238E27FC236}">
                <a16:creationId xmlns:a16="http://schemas.microsoft.com/office/drawing/2014/main" id="{DBCA146A-4F48-2678-3937-6EB58B19AECE}"/>
              </a:ext>
            </a:extLst>
          </p:cNvPr>
          <p:cNvSpPr/>
          <p:nvPr/>
        </p:nvSpPr>
        <p:spPr>
          <a:xfrm>
            <a:off x="578556" y="1034261"/>
            <a:ext cx="7477601" cy="208311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Initial Setup and API Integration for ReactJS Portfolio with TailwindCSS</a:t>
            </a:r>
            <a:endParaRPr lang="en-US" sz="4374" dirty="0"/>
          </a:p>
        </p:txBody>
      </p:sp>
      <p:sp>
        <p:nvSpPr>
          <p:cNvPr id="7" name="Text 2">
            <a:extLst>
              <a:ext uri="{FF2B5EF4-FFF2-40B4-BE49-F238E27FC236}">
                <a16:creationId xmlns:a16="http://schemas.microsoft.com/office/drawing/2014/main" id="{E859D971-E522-DE2A-5636-3639BE98D9EE}"/>
              </a:ext>
            </a:extLst>
          </p:cNvPr>
          <p:cNvSpPr/>
          <p:nvPr/>
        </p:nvSpPr>
        <p:spPr>
          <a:xfrm>
            <a:off x="401755" y="3429000"/>
            <a:ext cx="7477601" cy="177700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lnSpc>
                <a:spcPts val="2799"/>
              </a:lnSpc>
              <a:buNone/>
            </a:pPr>
            <a:r>
              <a:rPr lang="en-US" sz="1750" dirty="0">
                <a:solidFill>
                  <a:srgbClr val="CFCBBF"/>
                </a:solidFill>
                <a:latin typeface="Raleway" pitchFamily="34" charset="0"/>
                <a:ea typeface="Raleway" pitchFamily="34" charset="-122"/>
                <a:cs typeface="Raleway" pitchFamily="34" charset="-120"/>
              </a:rPr>
              <a:t>To begin building a visually stunning portfolio with ReactJS, we'll set up the development environment and integrate powerful styling capabilities using TailwindCSS. This strategic combination empowers developers to create responsive, user-friendly interfaces while maintaining code organization and performance.</a:t>
            </a:r>
            <a:endParaRPr lang="en-US" sz="1750" dirty="0"/>
          </a:p>
        </p:txBody>
      </p:sp>
    </p:spTree>
    <p:extLst>
      <p:ext uri="{BB962C8B-B14F-4D97-AF65-F5344CB8AC3E}">
        <p14:creationId xmlns:p14="http://schemas.microsoft.com/office/powerpoint/2010/main" val="15690182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DCCC7884-B371-0889-8C8E-24B3A6586CD4}"/>
              </a:ext>
            </a:extLst>
          </p:cNvPr>
          <p:cNvPicPr>
            <a:picLocks noChangeAspect="1"/>
          </p:cNvPicPr>
          <p:nvPr/>
        </p:nvPicPr>
        <p:blipFill>
          <a:blip r:embed="rId2"/>
          <a:stretch>
            <a:fillRect/>
          </a:stretch>
        </p:blipFill>
        <p:spPr>
          <a:xfrm>
            <a:off x="0" y="-10954"/>
            <a:ext cx="12192000" cy="6868954"/>
          </a:xfrm>
          <a:prstGeom prst="rect">
            <a:avLst/>
          </a:prstGeom>
        </p:spPr>
      </p:pic>
      <p:pic>
        <p:nvPicPr>
          <p:cNvPr id="4" name="Image 1">
            <a:extLst>
              <a:ext uri="{FF2B5EF4-FFF2-40B4-BE49-F238E27FC236}">
                <a16:creationId xmlns:a16="http://schemas.microsoft.com/office/drawing/2014/main" id="{765BA6F0-ADCF-9FEC-1710-3C69EA927D77}"/>
              </a:ext>
            </a:extLst>
          </p:cNvPr>
          <p:cNvPicPr>
            <a:picLocks noChangeAspect="1"/>
          </p:cNvPicPr>
          <p:nvPr/>
        </p:nvPicPr>
        <p:blipFill>
          <a:blip r:embed="rId3"/>
          <a:stretch>
            <a:fillRect/>
          </a:stretch>
        </p:blipFill>
        <p:spPr>
          <a:xfrm>
            <a:off x="0" y="-72033"/>
            <a:ext cx="12192000" cy="6868954"/>
          </a:xfrm>
          <a:prstGeom prst="rect">
            <a:avLst/>
          </a:prstGeom>
        </p:spPr>
      </p:pic>
      <p:sp>
        <p:nvSpPr>
          <p:cNvPr id="5" name="Shape 1">
            <a:extLst>
              <a:ext uri="{FF2B5EF4-FFF2-40B4-BE49-F238E27FC236}">
                <a16:creationId xmlns:a16="http://schemas.microsoft.com/office/drawing/2014/main" id="{0A240AA5-52D4-D9C1-CECF-3A8031266BAB}"/>
              </a:ext>
            </a:extLst>
          </p:cNvPr>
          <p:cNvSpPr/>
          <p:nvPr/>
        </p:nvSpPr>
        <p:spPr>
          <a:xfrm>
            <a:off x="0" y="-51152"/>
            <a:ext cx="12192000" cy="6888390"/>
          </a:xfrm>
          <a:prstGeom prst="rect">
            <a:avLst/>
          </a:prstGeom>
          <a:solidFill>
            <a:srgbClr val="1B1C1D">
              <a:alpha val="80000"/>
            </a:srgbClr>
          </a:solidFill>
          <a:ln/>
        </p:spPr>
        <p:txBody>
          <a:bodyPr/>
          <a:lstStyle/>
          <a:p>
            <a:endParaRPr lang="en-US"/>
          </a:p>
        </p:txBody>
      </p:sp>
      <p:sp>
        <p:nvSpPr>
          <p:cNvPr id="6" name="Text 2">
            <a:extLst>
              <a:ext uri="{FF2B5EF4-FFF2-40B4-BE49-F238E27FC236}">
                <a16:creationId xmlns:a16="http://schemas.microsoft.com/office/drawing/2014/main" id="{A57E3A4E-6D4D-CF4C-4532-6CD98F305E75}"/>
              </a:ext>
            </a:extLst>
          </p:cNvPr>
          <p:cNvSpPr/>
          <p:nvPr/>
        </p:nvSpPr>
        <p:spPr>
          <a:xfrm>
            <a:off x="818793" y="799386"/>
            <a:ext cx="5554980" cy="69437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Hooks in ReactJS</a:t>
            </a:r>
            <a:endParaRPr lang="en-US" sz="4374" dirty="0"/>
          </a:p>
        </p:txBody>
      </p:sp>
      <p:sp>
        <p:nvSpPr>
          <p:cNvPr id="7" name="Text 3">
            <a:extLst>
              <a:ext uri="{FF2B5EF4-FFF2-40B4-BE49-F238E27FC236}">
                <a16:creationId xmlns:a16="http://schemas.microsoft.com/office/drawing/2014/main" id="{74027E58-B1C7-5A75-057F-6D0921E20A08}"/>
              </a:ext>
            </a:extLst>
          </p:cNvPr>
          <p:cNvSpPr/>
          <p:nvPr/>
        </p:nvSpPr>
        <p:spPr>
          <a:xfrm>
            <a:off x="818793" y="1827014"/>
            <a:ext cx="10554414" cy="106620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Hooks are a powerful feature introduced in ReactJS 16.8 that allow functional components to utilize state and lifecycle methods. They enable developers to write more concise and reusable code, improving the overall maintainability and testability of ReactJS applications.</a:t>
            </a:r>
            <a:endParaRPr lang="en-US" sz="1750" dirty="0"/>
          </a:p>
        </p:txBody>
      </p:sp>
      <p:sp>
        <p:nvSpPr>
          <p:cNvPr id="8" name="Shape 4">
            <a:extLst>
              <a:ext uri="{FF2B5EF4-FFF2-40B4-BE49-F238E27FC236}">
                <a16:creationId xmlns:a16="http://schemas.microsoft.com/office/drawing/2014/main" id="{B1A5B04C-CEFC-52E2-49C7-41AFDA713EE4}"/>
              </a:ext>
            </a:extLst>
          </p:cNvPr>
          <p:cNvSpPr/>
          <p:nvPr/>
        </p:nvSpPr>
        <p:spPr>
          <a:xfrm>
            <a:off x="818793" y="3320772"/>
            <a:ext cx="499943" cy="499943"/>
          </a:xfrm>
          <a:prstGeom prst="roundRect">
            <a:avLst>
              <a:gd name="adj" fmla="val 13333"/>
            </a:avLst>
          </a:prstGeom>
          <a:solidFill>
            <a:srgbClr val="2D3033"/>
          </a:solidFill>
          <a:ln/>
        </p:spPr>
        <p:txBody>
          <a:bodyPr/>
          <a:lstStyle/>
          <a:p>
            <a:endParaRPr lang="en-US"/>
          </a:p>
        </p:txBody>
      </p:sp>
      <p:sp>
        <p:nvSpPr>
          <p:cNvPr id="9" name="Text 5">
            <a:extLst>
              <a:ext uri="{FF2B5EF4-FFF2-40B4-BE49-F238E27FC236}">
                <a16:creationId xmlns:a16="http://schemas.microsoft.com/office/drawing/2014/main" id="{3CD3F23A-6122-FB16-6691-07CD1951D838}"/>
              </a:ext>
            </a:extLst>
          </p:cNvPr>
          <p:cNvSpPr/>
          <p:nvPr/>
        </p:nvSpPr>
        <p:spPr>
          <a:xfrm>
            <a:off x="1011198" y="3362444"/>
            <a:ext cx="115014"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10" name="Text 6">
            <a:extLst>
              <a:ext uri="{FF2B5EF4-FFF2-40B4-BE49-F238E27FC236}">
                <a16:creationId xmlns:a16="http://schemas.microsoft.com/office/drawing/2014/main" id="{403865F0-060D-6550-5AB3-F90EE140AD50}"/>
              </a:ext>
            </a:extLst>
          </p:cNvPr>
          <p:cNvSpPr/>
          <p:nvPr/>
        </p:nvSpPr>
        <p:spPr>
          <a:xfrm>
            <a:off x="1896308" y="3393043"/>
            <a:ext cx="9476899"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State Hooks:</a:t>
            </a:r>
            <a:r>
              <a:rPr lang="en-US" sz="1750" dirty="0">
                <a:solidFill>
                  <a:srgbClr val="CFCBBF"/>
                </a:solidFill>
                <a:latin typeface="Raleway" pitchFamily="34" charset="0"/>
                <a:ea typeface="Raleway" pitchFamily="34" charset="-122"/>
                <a:cs typeface="Raleway" pitchFamily="34" charset="-120"/>
              </a:rPr>
              <a:t> Hooks like </a:t>
            </a:r>
            <a:r>
              <a:rPr lang="en-US" sz="1750" b="1" dirty="0">
                <a:solidFill>
                  <a:srgbClr val="CFCBBF"/>
                </a:solidFill>
                <a:latin typeface="Raleway" pitchFamily="34" charset="0"/>
                <a:ea typeface="Raleway" pitchFamily="34" charset="-122"/>
                <a:cs typeface="Raleway" pitchFamily="34" charset="-120"/>
              </a:rPr>
              <a:t>useState</a:t>
            </a:r>
            <a:r>
              <a:rPr lang="en-US" sz="1750" dirty="0">
                <a:solidFill>
                  <a:srgbClr val="CFCBBF"/>
                </a:solidFill>
                <a:latin typeface="Raleway" pitchFamily="34" charset="0"/>
                <a:ea typeface="Raleway" pitchFamily="34" charset="-122"/>
                <a:cs typeface="Raleway" pitchFamily="34" charset="-120"/>
              </a:rPr>
              <a:t> allow functional components to manage internal state, making them more dynamic and interactive.</a:t>
            </a:r>
            <a:endParaRPr lang="en-US" sz="1750" dirty="0"/>
          </a:p>
        </p:txBody>
      </p:sp>
      <p:sp>
        <p:nvSpPr>
          <p:cNvPr id="11" name="Text 7">
            <a:extLst>
              <a:ext uri="{FF2B5EF4-FFF2-40B4-BE49-F238E27FC236}">
                <a16:creationId xmlns:a16="http://schemas.microsoft.com/office/drawing/2014/main" id="{10E5CC97-C5A7-CB84-263A-2F3B0FBEC40E}"/>
              </a:ext>
            </a:extLst>
          </p:cNvPr>
          <p:cNvSpPr/>
          <p:nvPr/>
        </p:nvSpPr>
        <p:spPr>
          <a:xfrm>
            <a:off x="1896308" y="4192667"/>
            <a:ext cx="9476899"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Effect Hooks:</a:t>
            </a:r>
            <a:r>
              <a:rPr lang="en-US" sz="1750" dirty="0">
                <a:solidFill>
                  <a:srgbClr val="CFCBBF"/>
                </a:solidFill>
                <a:latin typeface="Raleway" pitchFamily="34" charset="0"/>
                <a:ea typeface="Raleway" pitchFamily="34" charset="-122"/>
                <a:cs typeface="Raleway" pitchFamily="34" charset="-120"/>
              </a:rPr>
              <a:t> The </a:t>
            </a:r>
            <a:r>
              <a:rPr lang="en-US" sz="1750" b="1" dirty="0">
                <a:solidFill>
                  <a:srgbClr val="CFCBBF"/>
                </a:solidFill>
                <a:latin typeface="Raleway" pitchFamily="34" charset="0"/>
                <a:ea typeface="Raleway" pitchFamily="34" charset="-122"/>
                <a:cs typeface="Raleway" pitchFamily="34" charset="-120"/>
              </a:rPr>
              <a:t>useEffect</a:t>
            </a:r>
            <a:r>
              <a:rPr lang="en-US" sz="1750" dirty="0">
                <a:solidFill>
                  <a:srgbClr val="CFCBBF"/>
                </a:solidFill>
                <a:latin typeface="Raleway" pitchFamily="34" charset="0"/>
                <a:ea typeface="Raleway" pitchFamily="34" charset="-122"/>
                <a:cs typeface="Raleway" pitchFamily="34" charset="-120"/>
              </a:rPr>
              <a:t> hook provides a way to handle side effects, such as data fetching, subscriptions, and manual DOM manipulations, within functional components.</a:t>
            </a:r>
            <a:endParaRPr lang="en-US" sz="1750" dirty="0"/>
          </a:p>
        </p:txBody>
      </p:sp>
      <p:sp>
        <p:nvSpPr>
          <p:cNvPr id="12" name="Text 8">
            <a:extLst>
              <a:ext uri="{FF2B5EF4-FFF2-40B4-BE49-F238E27FC236}">
                <a16:creationId xmlns:a16="http://schemas.microsoft.com/office/drawing/2014/main" id="{1FB857CD-7BE6-0689-055F-DD8B375EBA49}"/>
              </a:ext>
            </a:extLst>
          </p:cNvPr>
          <p:cNvSpPr/>
          <p:nvPr/>
        </p:nvSpPr>
        <p:spPr>
          <a:xfrm>
            <a:off x="1896308" y="4992291"/>
            <a:ext cx="9476899" cy="106620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Custom Hooks:</a:t>
            </a:r>
            <a:r>
              <a:rPr lang="en-US" sz="1750" dirty="0">
                <a:solidFill>
                  <a:srgbClr val="CFCBBF"/>
                </a:solidFill>
                <a:latin typeface="Raleway" pitchFamily="34" charset="0"/>
                <a:ea typeface="Raleway" pitchFamily="34" charset="-122"/>
                <a:cs typeface="Raleway" pitchFamily="34" charset="-120"/>
              </a:rPr>
              <a:t> Developers can create their own reusable custom hooks, encapsulating complex logic and sharing it across multiple components, promoting code reuse and modularity.</a:t>
            </a:r>
            <a:endParaRPr lang="en-US" sz="1750" dirty="0"/>
          </a:p>
        </p:txBody>
      </p:sp>
    </p:spTree>
    <p:extLst>
      <p:ext uri="{BB962C8B-B14F-4D97-AF65-F5344CB8AC3E}">
        <p14:creationId xmlns:p14="http://schemas.microsoft.com/office/powerpoint/2010/main" val="193846279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4B027462-F245-4392-5B51-C700976E5623}"/>
              </a:ext>
            </a:extLst>
          </p:cNvPr>
          <p:cNvPicPr>
            <a:picLocks noChangeAspect="1"/>
          </p:cNvPicPr>
          <p:nvPr/>
        </p:nvPicPr>
        <p:blipFill>
          <a:blip r:embed="rId2"/>
          <a:stretch>
            <a:fillRect/>
          </a:stretch>
        </p:blipFill>
        <p:spPr>
          <a:xfrm>
            <a:off x="1" y="0"/>
            <a:ext cx="12192000" cy="6858000"/>
          </a:xfrm>
          <a:prstGeom prst="rect">
            <a:avLst/>
          </a:prstGeom>
        </p:spPr>
      </p:pic>
      <p:sp>
        <p:nvSpPr>
          <p:cNvPr id="3" name="Shape 0">
            <a:extLst>
              <a:ext uri="{FF2B5EF4-FFF2-40B4-BE49-F238E27FC236}">
                <a16:creationId xmlns:a16="http://schemas.microsoft.com/office/drawing/2014/main" id="{A94D2B8F-16B3-93A1-0D62-78B0713AEB3D}"/>
              </a:ext>
            </a:extLst>
          </p:cNvPr>
          <p:cNvSpPr/>
          <p:nvPr/>
        </p:nvSpPr>
        <p:spPr>
          <a:xfrm>
            <a:off x="-18878" y="0"/>
            <a:ext cx="12210877" cy="6858000"/>
          </a:xfrm>
          <a:prstGeom prst="rect">
            <a:avLst/>
          </a:prstGeom>
          <a:solidFill>
            <a:srgbClr val="1B1C1D"/>
          </a:solidFill>
          <a:ln/>
        </p:spPr>
        <p:txBody>
          <a:bodyPr/>
          <a:lstStyle/>
          <a:p>
            <a:endParaRPr lang="en-US"/>
          </a:p>
        </p:txBody>
      </p:sp>
      <p:pic>
        <p:nvPicPr>
          <p:cNvPr id="4" name="Image 1">
            <a:extLst>
              <a:ext uri="{FF2B5EF4-FFF2-40B4-BE49-F238E27FC236}">
                <a16:creationId xmlns:a16="http://schemas.microsoft.com/office/drawing/2014/main" id="{52C665D3-425D-16C8-F360-8DFA4C746944}"/>
              </a:ext>
            </a:extLst>
          </p:cNvPr>
          <p:cNvPicPr>
            <a:picLocks noChangeAspect="1"/>
          </p:cNvPicPr>
          <p:nvPr/>
        </p:nvPicPr>
        <p:blipFill>
          <a:blip r:embed="rId3"/>
          <a:stretch>
            <a:fillRect/>
          </a:stretch>
        </p:blipFill>
        <p:spPr>
          <a:xfrm>
            <a:off x="8780936" y="0"/>
            <a:ext cx="3411063" cy="6858000"/>
          </a:xfrm>
          <a:prstGeom prst="rect">
            <a:avLst/>
          </a:prstGeom>
        </p:spPr>
      </p:pic>
      <p:sp>
        <p:nvSpPr>
          <p:cNvPr id="5" name="Text 1">
            <a:extLst>
              <a:ext uri="{FF2B5EF4-FFF2-40B4-BE49-F238E27FC236}">
                <a16:creationId xmlns:a16="http://schemas.microsoft.com/office/drawing/2014/main" id="{90EFFC8A-2F7F-8B82-2146-48B797503461}"/>
              </a:ext>
            </a:extLst>
          </p:cNvPr>
          <p:cNvSpPr/>
          <p:nvPr/>
        </p:nvSpPr>
        <p:spPr>
          <a:xfrm>
            <a:off x="824996" y="126395"/>
            <a:ext cx="7477601" cy="138874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Building a Portfolio with ReactJS and TailwindCSS</a:t>
            </a:r>
            <a:endParaRPr lang="en-US" sz="4374" dirty="0"/>
          </a:p>
        </p:txBody>
      </p:sp>
      <p:sp>
        <p:nvSpPr>
          <p:cNvPr id="6" name="Text 2">
            <a:extLst>
              <a:ext uri="{FF2B5EF4-FFF2-40B4-BE49-F238E27FC236}">
                <a16:creationId xmlns:a16="http://schemas.microsoft.com/office/drawing/2014/main" id="{DC0C1F7C-C242-BFF8-6A33-BA07787674F7}"/>
              </a:ext>
            </a:extLst>
          </p:cNvPr>
          <p:cNvSpPr/>
          <p:nvPr/>
        </p:nvSpPr>
        <p:spPr>
          <a:xfrm>
            <a:off x="824996" y="1641535"/>
            <a:ext cx="7477601" cy="248781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Crafting a professional, visually appealing portfolio website with ReactJS and TailwindCSS offers numerous benefits. </a:t>
            </a:r>
            <a:r>
              <a:rPr lang="en-US" sz="1750" b="1" dirty="0">
                <a:solidFill>
                  <a:srgbClr val="CFCBBF"/>
                </a:solidFill>
                <a:latin typeface="Raleway" pitchFamily="34" charset="0"/>
                <a:ea typeface="Raleway" pitchFamily="34" charset="-122"/>
                <a:cs typeface="Raleway" pitchFamily="34" charset="-120"/>
              </a:rPr>
              <a:t>ReactJS's component-based architecture</a:t>
            </a:r>
            <a:r>
              <a:rPr lang="en-US" sz="1750" dirty="0">
                <a:solidFill>
                  <a:srgbClr val="CFCBBF"/>
                </a:solidFill>
                <a:latin typeface="Raleway" pitchFamily="34" charset="0"/>
                <a:ea typeface="Raleway" pitchFamily="34" charset="-122"/>
                <a:cs typeface="Raleway" pitchFamily="34" charset="-120"/>
              </a:rPr>
              <a:t> enables efficient development, modularization, and scalability, while its robust ecosystem provides access to a wide range of libraries and tools. </a:t>
            </a:r>
            <a:r>
              <a:rPr lang="en-US" sz="1750" b="1" dirty="0">
                <a:solidFill>
                  <a:srgbClr val="CFCBBF"/>
                </a:solidFill>
                <a:latin typeface="Raleway" pitchFamily="34" charset="0"/>
                <a:ea typeface="Raleway" pitchFamily="34" charset="-122"/>
                <a:cs typeface="Raleway" pitchFamily="34" charset="-120"/>
              </a:rPr>
              <a:t>TailwindCSS's utility-first approach</a:t>
            </a:r>
            <a:r>
              <a:rPr lang="en-US" sz="1750" dirty="0">
                <a:solidFill>
                  <a:srgbClr val="CFCBBF"/>
                </a:solidFill>
                <a:latin typeface="Raleway" pitchFamily="34" charset="0"/>
                <a:ea typeface="Raleway" pitchFamily="34" charset="-122"/>
                <a:cs typeface="Raleway" pitchFamily="34" charset="-120"/>
              </a:rPr>
              <a:t> streamlines the styling process, allowing developers to quickly design responsive layouts and customize styles to their needs.</a:t>
            </a:r>
            <a:endParaRPr lang="en-US" sz="1750" dirty="0"/>
          </a:p>
        </p:txBody>
      </p:sp>
      <p:sp>
        <p:nvSpPr>
          <p:cNvPr id="7" name="Text 3">
            <a:extLst>
              <a:ext uri="{FF2B5EF4-FFF2-40B4-BE49-F238E27FC236}">
                <a16:creationId xmlns:a16="http://schemas.microsoft.com/office/drawing/2014/main" id="{2E9A0079-53C3-C43C-3845-2A83E87BE969}"/>
              </a:ext>
            </a:extLst>
          </p:cNvPr>
          <p:cNvSpPr/>
          <p:nvPr/>
        </p:nvSpPr>
        <p:spPr>
          <a:xfrm>
            <a:off x="824995" y="4255686"/>
            <a:ext cx="7477601" cy="1777008"/>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This project serves as a testament to the powerful capabilities of ReactJS and TailwindCSS in creating engaging user interfaces. By leveraging these technologies, developers can maintain code quality, improve performance, and provide a comprehensive guide for others embarking on similar endeavors.</a:t>
            </a:r>
            <a:endParaRPr lang="en-US" sz="1750" dirty="0"/>
          </a:p>
        </p:txBody>
      </p:sp>
    </p:spTree>
    <p:extLst>
      <p:ext uri="{BB962C8B-B14F-4D97-AF65-F5344CB8AC3E}">
        <p14:creationId xmlns:p14="http://schemas.microsoft.com/office/powerpoint/2010/main" val="3262618128"/>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961ED59B-95AC-9648-DD40-32E9C1FCEB1C}"/>
              </a:ext>
            </a:extLst>
          </p:cNvPr>
          <p:cNvPicPr>
            <a:picLocks noChangeAspect="1"/>
          </p:cNvPicPr>
          <p:nvPr/>
        </p:nvPicPr>
        <p:blipFill>
          <a:blip r:embed="rId2"/>
          <a:stretch>
            <a:fillRect/>
          </a:stretch>
        </p:blipFill>
        <p:spPr>
          <a:xfrm>
            <a:off x="1" y="1"/>
            <a:ext cx="12192000" cy="6858000"/>
          </a:xfrm>
          <a:prstGeom prst="rect">
            <a:avLst/>
          </a:prstGeom>
        </p:spPr>
      </p:pic>
      <p:sp>
        <p:nvSpPr>
          <p:cNvPr id="3" name="Shape 0">
            <a:extLst>
              <a:ext uri="{FF2B5EF4-FFF2-40B4-BE49-F238E27FC236}">
                <a16:creationId xmlns:a16="http://schemas.microsoft.com/office/drawing/2014/main" id="{DBDFC3C8-843B-F626-4DF1-FCA8DB684070}"/>
              </a:ext>
            </a:extLst>
          </p:cNvPr>
          <p:cNvSpPr/>
          <p:nvPr/>
        </p:nvSpPr>
        <p:spPr>
          <a:xfrm>
            <a:off x="0" y="0"/>
            <a:ext cx="12191999" cy="6857999"/>
          </a:xfrm>
          <a:prstGeom prst="rect">
            <a:avLst/>
          </a:prstGeom>
          <a:solidFill>
            <a:srgbClr val="1B1C1D"/>
          </a:solidFill>
          <a:ln/>
        </p:spPr>
        <p:txBody>
          <a:bodyPr/>
          <a:lstStyle/>
          <a:p>
            <a:endParaRPr lang="en-US"/>
          </a:p>
        </p:txBody>
      </p:sp>
      <p:sp>
        <p:nvSpPr>
          <p:cNvPr id="4" name="Text 1">
            <a:extLst>
              <a:ext uri="{FF2B5EF4-FFF2-40B4-BE49-F238E27FC236}">
                <a16:creationId xmlns:a16="http://schemas.microsoft.com/office/drawing/2014/main" id="{F05CE361-0887-C100-9BD3-DE73DACB4E0A}"/>
              </a:ext>
            </a:extLst>
          </p:cNvPr>
          <p:cNvSpPr/>
          <p:nvPr/>
        </p:nvSpPr>
        <p:spPr>
          <a:xfrm>
            <a:off x="818793" y="521732"/>
            <a:ext cx="9336762" cy="694373"/>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Integrating APIs and Data Fetching</a:t>
            </a:r>
            <a:endParaRPr lang="en-US" sz="4374" dirty="0"/>
          </a:p>
        </p:txBody>
      </p:sp>
      <p:sp>
        <p:nvSpPr>
          <p:cNvPr id="5" name="Text 2">
            <a:extLst>
              <a:ext uri="{FF2B5EF4-FFF2-40B4-BE49-F238E27FC236}">
                <a16:creationId xmlns:a16="http://schemas.microsoft.com/office/drawing/2014/main" id="{0184B0C6-5B2D-E29F-E93A-CBD99EBE5CA3}"/>
              </a:ext>
            </a:extLst>
          </p:cNvPr>
          <p:cNvSpPr/>
          <p:nvPr/>
        </p:nvSpPr>
        <p:spPr>
          <a:xfrm>
            <a:off x="818793" y="1660446"/>
            <a:ext cx="10554414" cy="106620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2799"/>
              </a:lnSpc>
              <a:buNone/>
            </a:pPr>
            <a:r>
              <a:rPr lang="en-US" sz="1750" dirty="0">
                <a:solidFill>
                  <a:srgbClr val="CFCBBF"/>
                </a:solidFill>
                <a:latin typeface="Raleway" pitchFamily="34" charset="0"/>
                <a:ea typeface="Raleway" pitchFamily="34" charset="-122"/>
                <a:cs typeface="Raleway" pitchFamily="34" charset="-120"/>
              </a:rPr>
              <a:t>To create a dynamic and data-driven portfolio website with ReactJS, integration with external APIs is essential. This allows developers to fetch and display real-time information, such as project details, work samples, and client testimonials, directly from their data sources.</a:t>
            </a:r>
            <a:endParaRPr lang="en-US" sz="1750" dirty="0"/>
          </a:p>
        </p:txBody>
      </p:sp>
      <p:sp>
        <p:nvSpPr>
          <p:cNvPr id="6" name="Shape 3">
            <a:extLst>
              <a:ext uri="{FF2B5EF4-FFF2-40B4-BE49-F238E27FC236}">
                <a16:creationId xmlns:a16="http://schemas.microsoft.com/office/drawing/2014/main" id="{278B8C0E-4018-2284-30AE-B7E0A6643C0D}"/>
              </a:ext>
            </a:extLst>
          </p:cNvPr>
          <p:cNvSpPr/>
          <p:nvPr/>
        </p:nvSpPr>
        <p:spPr>
          <a:xfrm>
            <a:off x="818793" y="3154204"/>
            <a:ext cx="499943" cy="499943"/>
          </a:xfrm>
          <a:prstGeom prst="roundRect">
            <a:avLst>
              <a:gd name="adj" fmla="val 13333"/>
            </a:avLst>
          </a:prstGeom>
          <a:solidFill>
            <a:srgbClr val="2D3033"/>
          </a:solidFill>
          <a:ln/>
        </p:spPr>
        <p:txBody>
          <a:bodyPr/>
          <a:lstStyle/>
          <a:p>
            <a:endParaRPr lang="en-US"/>
          </a:p>
        </p:txBody>
      </p:sp>
      <p:sp>
        <p:nvSpPr>
          <p:cNvPr id="7" name="Text 4">
            <a:extLst>
              <a:ext uri="{FF2B5EF4-FFF2-40B4-BE49-F238E27FC236}">
                <a16:creationId xmlns:a16="http://schemas.microsoft.com/office/drawing/2014/main" id="{1B26CAD5-F610-F220-CA5B-0D57F0080935}"/>
              </a:ext>
            </a:extLst>
          </p:cNvPr>
          <p:cNvSpPr/>
          <p:nvPr/>
        </p:nvSpPr>
        <p:spPr>
          <a:xfrm>
            <a:off x="1011198" y="3195876"/>
            <a:ext cx="115014" cy="41648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8" name="Text 5">
            <a:extLst>
              <a:ext uri="{FF2B5EF4-FFF2-40B4-BE49-F238E27FC236}">
                <a16:creationId xmlns:a16="http://schemas.microsoft.com/office/drawing/2014/main" id="{9DF2EDA5-BFB9-ABE4-5CC2-28F3C4886034}"/>
              </a:ext>
            </a:extLst>
          </p:cNvPr>
          <p:cNvSpPr/>
          <p:nvPr/>
        </p:nvSpPr>
        <p:spPr>
          <a:xfrm>
            <a:off x="1896308" y="3226475"/>
            <a:ext cx="9476899"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Utilizing Fetch API or Axios:</a:t>
            </a:r>
            <a:r>
              <a:rPr lang="en-US" sz="1750" dirty="0">
                <a:solidFill>
                  <a:srgbClr val="CFCBBF"/>
                </a:solidFill>
                <a:latin typeface="Raleway" pitchFamily="34" charset="0"/>
                <a:ea typeface="Raleway" pitchFamily="34" charset="-122"/>
                <a:cs typeface="Raleway" pitchFamily="34" charset="-120"/>
              </a:rPr>
              <a:t> Leverage built-in or third-party libraries to make HTTP requests and fetch data from APIs in a clean and efficient manner.</a:t>
            </a:r>
            <a:endParaRPr lang="en-US" sz="1750" dirty="0"/>
          </a:p>
        </p:txBody>
      </p:sp>
      <p:sp>
        <p:nvSpPr>
          <p:cNvPr id="9" name="Text 6">
            <a:extLst>
              <a:ext uri="{FF2B5EF4-FFF2-40B4-BE49-F238E27FC236}">
                <a16:creationId xmlns:a16="http://schemas.microsoft.com/office/drawing/2014/main" id="{5FABB0CF-AAFA-EA1E-E4F3-7671FAA9085D}"/>
              </a:ext>
            </a:extLst>
          </p:cNvPr>
          <p:cNvSpPr/>
          <p:nvPr/>
        </p:nvSpPr>
        <p:spPr>
          <a:xfrm>
            <a:off x="1896308" y="4026098"/>
            <a:ext cx="9476899"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Handling Asynchronous Data:</a:t>
            </a:r>
            <a:r>
              <a:rPr lang="en-US" sz="1750" dirty="0">
                <a:solidFill>
                  <a:srgbClr val="CFCBBF"/>
                </a:solidFill>
                <a:latin typeface="Raleway" pitchFamily="34" charset="0"/>
                <a:ea typeface="Raleway" pitchFamily="34" charset="-122"/>
                <a:cs typeface="Raleway" pitchFamily="34" charset="-120"/>
              </a:rPr>
              <a:t> Manage asynchronous data fetching using ReactJS's </a:t>
            </a:r>
            <a:r>
              <a:rPr lang="en-US" sz="1750" b="1" dirty="0">
                <a:solidFill>
                  <a:srgbClr val="CFCBBF"/>
                </a:solidFill>
                <a:latin typeface="Raleway" pitchFamily="34" charset="0"/>
                <a:ea typeface="Raleway" pitchFamily="34" charset="-122"/>
                <a:cs typeface="Raleway" pitchFamily="34" charset="-120"/>
              </a:rPr>
              <a:t>useEffect</a:t>
            </a:r>
            <a:r>
              <a:rPr lang="en-US" sz="1750" dirty="0">
                <a:solidFill>
                  <a:srgbClr val="CFCBBF"/>
                </a:solidFill>
                <a:latin typeface="Raleway" pitchFamily="34" charset="0"/>
                <a:ea typeface="Raleway" pitchFamily="34" charset="-122"/>
                <a:cs typeface="Raleway" pitchFamily="34" charset="-120"/>
              </a:rPr>
              <a:t> hook and state management to ensure a smooth and responsive user experience.</a:t>
            </a:r>
            <a:endParaRPr lang="en-US" sz="1750" dirty="0"/>
          </a:p>
        </p:txBody>
      </p:sp>
      <p:sp>
        <p:nvSpPr>
          <p:cNvPr id="10" name="Text 7">
            <a:extLst>
              <a:ext uri="{FF2B5EF4-FFF2-40B4-BE49-F238E27FC236}">
                <a16:creationId xmlns:a16="http://schemas.microsoft.com/office/drawing/2014/main" id="{7B302DD7-5D66-A549-2C16-E75AA64E569B}"/>
              </a:ext>
            </a:extLst>
          </p:cNvPr>
          <p:cNvSpPr/>
          <p:nvPr/>
        </p:nvSpPr>
        <p:spPr>
          <a:xfrm>
            <a:off x="1896308" y="4825722"/>
            <a:ext cx="9476899"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Caching and Optimizing Data Fetching:</a:t>
            </a:r>
            <a:r>
              <a:rPr lang="en-US" sz="1750" dirty="0">
                <a:solidFill>
                  <a:srgbClr val="CFCBBF"/>
                </a:solidFill>
                <a:latin typeface="Raleway" pitchFamily="34" charset="0"/>
                <a:ea typeface="Raleway" pitchFamily="34" charset="-122"/>
                <a:cs typeface="Raleway" pitchFamily="34" charset="-120"/>
              </a:rPr>
              <a:t> Implement caching mechanisms and optimize data fetching strategies to improve performance and reduce unnecessary API requests.</a:t>
            </a:r>
            <a:endParaRPr lang="en-US" sz="1750" dirty="0"/>
          </a:p>
        </p:txBody>
      </p:sp>
      <p:sp>
        <p:nvSpPr>
          <p:cNvPr id="11" name="Text 8">
            <a:extLst>
              <a:ext uri="{FF2B5EF4-FFF2-40B4-BE49-F238E27FC236}">
                <a16:creationId xmlns:a16="http://schemas.microsoft.com/office/drawing/2014/main" id="{EF951B5A-DAC6-5111-604C-E314D884B508}"/>
              </a:ext>
            </a:extLst>
          </p:cNvPr>
          <p:cNvSpPr/>
          <p:nvPr/>
        </p:nvSpPr>
        <p:spPr>
          <a:xfrm>
            <a:off x="1896308" y="5625346"/>
            <a:ext cx="9476899" cy="710803"/>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99"/>
              </a:lnSpc>
              <a:buSzPct val="100000"/>
              <a:buChar char="•"/>
            </a:pPr>
            <a:r>
              <a:rPr lang="en-US" sz="1750" b="1" dirty="0">
                <a:solidFill>
                  <a:srgbClr val="CFCBBF"/>
                </a:solidFill>
                <a:latin typeface="Raleway" pitchFamily="34" charset="0"/>
                <a:ea typeface="Raleway" pitchFamily="34" charset="-122"/>
                <a:cs typeface="Raleway" pitchFamily="34" charset="-120"/>
              </a:rPr>
              <a:t>Error Handling and Fallbacks:</a:t>
            </a:r>
            <a:r>
              <a:rPr lang="en-US" sz="1750" dirty="0">
                <a:solidFill>
                  <a:srgbClr val="CFCBBF"/>
                </a:solidFill>
                <a:latin typeface="Raleway" pitchFamily="34" charset="0"/>
                <a:ea typeface="Raleway" pitchFamily="34" charset="-122"/>
                <a:cs typeface="Raleway" pitchFamily="34" charset="-120"/>
              </a:rPr>
              <a:t> Implement robust error handling and provide fallback solutions to gracefully handle API failures or connectivity issues.</a:t>
            </a:r>
            <a:endParaRPr lang="en-US" sz="1750" dirty="0"/>
          </a:p>
        </p:txBody>
      </p:sp>
    </p:spTree>
    <p:extLst>
      <p:ext uri="{BB962C8B-B14F-4D97-AF65-F5344CB8AC3E}">
        <p14:creationId xmlns:p14="http://schemas.microsoft.com/office/powerpoint/2010/main" val="1123585739"/>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a:extLst>
              <a:ext uri="{FF2B5EF4-FFF2-40B4-BE49-F238E27FC236}">
                <a16:creationId xmlns:a16="http://schemas.microsoft.com/office/drawing/2014/main" id="{CE9CEE80-6A5B-B477-BFC6-3EBAB2049088}"/>
              </a:ext>
            </a:extLst>
          </p:cNvPr>
          <p:cNvPicPr>
            <a:picLocks noChangeAspect="1"/>
          </p:cNvPicPr>
          <p:nvPr/>
        </p:nvPicPr>
        <p:blipFill>
          <a:blip r:embed="rId2"/>
          <a:stretch>
            <a:fillRect/>
          </a:stretch>
        </p:blipFill>
        <p:spPr>
          <a:xfrm>
            <a:off x="0" y="0"/>
            <a:ext cx="12192000" cy="6858000"/>
          </a:xfrm>
          <a:prstGeom prst="rect">
            <a:avLst/>
          </a:prstGeom>
        </p:spPr>
      </p:pic>
      <p:sp>
        <p:nvSpPr>
          <p:cNvPr id="3" name="Shape 0">
            <a:extLst>
              <a:ext uri="{FF2B5EF4-FFF2-40B4-BE49-F238E27FC236}">
                <a16:creationId xmlns:a16="http://schemas.microsoft.com/office/drawing/2014/main" id="{67986C99-1467-2087-683D-920886E6B8D7}"/>
              </a:ext>
            </a:extLst>
          </p:cNvPr>
          <p:cNvSpPr/>
          <p:nvPr/>
        </p:nvSpPr>
        <p:spPr>
          <a:xfrm>
            <a:off x="0" y="1"/>
            <a:ext cx="12192000" cy="6858000"/>
          </a:xfrm>
          <a:prstGeom prst="rect">
            <a:avLst/>
          </a:prstGeom>
          <a:solidFill>
            <a:srgbClr val="1B1C1D"/>
          </a:solidFill>
          <a:ln/>
        </p:spPr>
        <p:txBody>
          <a:bodyPr/>
          <a:lstStyle/>
          <a:p>
            <a:endParaRPr lang="en-US"/>
          </a:p>
        </p:txBody>
      </p:sp>
      <p:sp>
        <p:nvSpPr>
          <p:cNvPr id="4" name="Text 1">
            <a:extLst>
              <a:ext uri="{FF2B5EF4-FFF2-40B4-BE49-F238E27FC236}">
                <a16:creationId xmlns:a16="http://schemas.microsoft.com/office/drawing/2014/main" id="{23E44EA2-322F-9D76-29AB-8A054FF14D01}"/>
              </a:ext>
            </a:extLst>
          </p:cNvPr>
          <p:cNvSpPr/>
          <p:nvPr/>
        </p:nvSpPr>
        <p:spPr>
          <a:xfrm>
            <a:off x="2235814" y="133896"/>
            <a:ext cx="8203049" cy="67067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nSpc>
                <a:spcPts val="5282"/>
              </a:lnSpc>
              <a:buNone/>
            </a:pPr>
            <a:r>
              <a:rPr lang="en-US" sz="4225" dirty="0">
                <a:solidFill>
                  <a:srgbClr val="AE8625"/>
                </a:solidFill>
                <a:latin typeface="Prata" pitchFamily="34" charset="0"/>
                <a:ea typeface="Prata" pitchFamily="34" charset="-122"/>
                <a:cs typeface="Prata" pitchFamily="34" charset="-120"/>
              </a:rPr>
              <a:t>Deploying ReactJS Applications</a:t>
            </a:r>
            <a:endParaRPr lang="en-US" sz="4225" dirty="0"/>
          </a:p>
        </p:txBody>
      </p:sp>
      <p:sp>
        <p:nvSpPr>
          <p:cNvPr id="5" name="Shape 2">
            <a:extLst>
              <a:ext uri="{FF2B5EF4-FFF2-40B4-BE49-F238E27FC236}">
                <a16:creationId xmlns:a16="http://schemas.microsoft.com/office/drawing/2014/main" id="{38995A15-0DB6-1AAE-BA63-810FE0C02B8D}"/>
              </a:ext>
            </a:extLst>
          </p:cNvPr>
          <p:cNvSpPr/>
          <p:nvPr/>
        </p:nvSpPr>
        <p:spPr>
          <a:xfrm>
            <a:off x="998101" y="4150638"/>
            <a:ext cx="10195679" cy="26789"/>
          </a:xfrm>
          <a:prstGeom prst="rect">
            <a:avLst/>
          </a:prstGeom>
          <a:solidFill>
            <a:srgbClr val="D2AC47"/>
          </a:solidFill>
          <a:ln/>
        </p:spPr>
        <p:txBody>
          <a:bodyPr/>
          <a:lstStyle/>
          <a:p>
            <a:endParaRPr lang="en-US"/>
          </a:p>
        </p:txBody>
      </p:sp>
      <p:sp>
        <p:nvSpPr>
          <p:cNvPr id="6" name="Shape 3">
            <a:extLst>
              <a:ext uri="{FF2B5EF4-FFF2-40B4-BE49-F238E27FC236}">
                <a16:creationId xmlns:a16="http://schemas.microsoft.com/office/drawing/2014/main" id="{6C3E172D-5D91-3B89-628A-E06BA24B068E}"/>
              </a:ext>
            </a:extLst>
          </p:cNvPr>
          <p:cNvSpPr/>
          <p:nvPr/>
        </p:nvSpPr>
        <p:spPr>
          <a:xfrm>
            <a:off x="3479899" y="3399473"/>
            <a:ext cx="26789" cy="751165"/>
          </a:xfrm>
          <a:prstGeom prst="rect">
            <a:avLst/>
          </a:prstGeom>
          <a:solidFill>
            <a:srgbClr val="D2AC47"/>
          </a:solidFill>
          <a:ln/>
        </p:spPr>
        <p:txBody>
          <a:bodyPr/>
          <a:lstStyle/>
          <a:p>
            <a:endParaRPr lang="en-US"/>
          </a:p>
        </p:txBody>
      </p:sp>
      <p:sp>
        <p:nvSpPr>
          <p:cNvPr id="7" name="Shape 4">
            <a:extLst>
              <a:ext uri="{FF2B5EF4-FFF2-40B4-BE49-F238E27FC236}">
                <a16:creationId xmlns:a16="http://schemas.microsoft.com/office/drawing/2014/main" id="{E0D48209-3007-4F35-2EF1-A85BE8F58B3C}"/>
              </a:ext>
            </a:extLst>
          </p:cNvPr>
          <p:cNvSpPr/>
          <p:nvPr/>
        </p:nvSpPr>
        <p:spPr>
          <a:xfrm>
            <a:off x="3251835" y="3909179"/>
            <a:ext cx="482917" cy="482918"/>
          </a:xfrm>
          <a:prstGeom prst="roundRect">
            <a:avLst>
              <a:gd name="adj" fmla="val 13334"/>
            </a:avLst>
          </a:prstGeom>
          <a:solidFill>
            <a:srgbClr val="2D3033"/>
          </a:solidFill>
          <a:ln/>
        </p:spPr>
        <p:txBody>
          <a:bodyPr/>
          <a:lstStyle/>
          <a:p>
            <a:endParaRPr lang="en-US"/>
          </a:p>
        </p:txBody>
      </p:sp>
      <p:sp>
        <p:nvSpPr>
          <p:cNvPr id="8" name="Text 5">
            <a:extLst>
              <a:ext uri="{FF2B5EF4-FFF2-40B4-BE49-F238E27FC236}">
                <a16:creationId xmlns:a16="http://schemas.microsoft.com/office/drawing/2014/main" id="{CB19D5F4-9DE2-6F39-05D1-30FBECA1EBDB}"/>
              </a:ext>
            </a:extLst>
          </p:cNvPr>
          <p:cNvSpPr/>
          <p:nvPr/>
        </p:nvSpPr>
        <p:spPr>
          <a:xfrm>
            <a:off x="3437692" y="3949422"/>
            <a:ext cx="111085" cy="40243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169"/>
              </a:lnSpc>
              <a:buNone/>
            </a:pPr>
            <a:r>
              <a:rPr lang="en-US" sz="2535" dirty="0">
                <a:solidFill>
                  <a:srgbClr val="AE8625"/>
                </a:solidFill>
                <a:latin typeface="Prata" pitchFamily="34" charset="0"/>
                <a:ea typeface="Prata" pitchFamily="34" charset="-122"/>
                <a:cs typeface="Prata" pitchFamily="34" charset="-120"/>
              </a:rPr>
              <a:t>1</a:t>
            </a:r>
            <a:endParaRPr lang="en-US" sz="2535" dirty="0"/>
          </a:p>
        </p:txBody>
      </p:sp>
      <p:sp>
        <p:nvSpPr>
          <p:cNvPr id="9" name="Text 6">
            <a:extLst>
              <a:ext uri="{FF2B5EF4-FFF2-40B4-BE49-F238E27FC236}">
                <a16:creationId xmlns:a16="http://schemas.microsoft.com/office/drawing/2014/main" id="{4262731A-75A0-1B00-30C1-E328E684016B}"/>
              </a:ext>
            </a:extLst>
          </p:cNvPr>
          <p:cNvSpPr/>
          <p:nvPr/>
        </p:nvSpPr>
        <p:spPr>
          <a:xfrm>
            <a:off x="2151817" y="1003816"/>
            <a:ext cx="2683073" cy="33539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641"/>
              </a:lnSpc>
              <a:buNone/>
            </a:pPr>
            <a:r>
              <a:rPr lang="en-US" sz="2113" dirty="0">
                <a:solidFill>
                  <a:srgbClr val="AE8625"/>
                </a:solidFill>
                <a:latin typeface="Prata" pitchFamily="34" charset="0"/>
                <a:ea typeface="Prata" pitchFamily="34" charset="-122"/>
                <a:cs typeface="Prata" pitchFamily="34" charset="-120"/>
              </a:rPr>
              <a:t>Build Optimization</a:t>
            </a:r>
            <a:endParaRPr lang="en-US" sz="2113" dirty="0"/>
          </a:p>
        </p:txBody>
      </p:sp>
      <p:sp>
        <p:nvSpPr>
          <p:cNvPr id="10" name="Text 7">
            <a:extLst>
              <a:ext uri="{FF2B5EF4-FFF2-40B4-BE49-F238E27FC236}">
                <a16:creationId xmlns:a16="http://schemas.microsoft.com/office/drawing/2014/main" id="{7ACE830C-0C5A-942A-4EB6-BA5B92BF5973}"/>
              </a:ext>
            </a:extLst>
          </p:cNvPr>
          <p:cNvSpPr/>
          <p:nvPr/>
        </p:nvSpPr>
        <p:spPr>
          <a:xfrm>
            <a:off x="1212652" y="1467922"/>
            <a:ext cx="4561403" cy="171688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lnSpc>
                <a:spcPts val="2704"/>
              </a:lnSpc>
              <a:buNone/>
            </a:pPr>
            <a:r>
              <a:rPr lang="en-US" sz="1690" dirty="0">
                <a:solidFill>
                  <a:srgbClr val="CFCBBF"/>
                </a:solidFill>
                <a:latin typeface="Raleway" pitchFamily="34" charset="0"/>
                <a:ea typeface="Raleway" pitchFamily="34" charset="-122"/>
                <a:cs typeface="Raleway" pitchFamily="34" charset="-120"/>
              </a:rPr>
              <a:t>Optimize the React application for production by running build scripts to create a minified, optimized bundle. This ensures faster load times and improved performance for end-users.</a:t>
            </a:r>
            <a:endParaRPr lang="en-US" sz="1690" dirty="0"/>
          </a:p>
        </p:txBody>
      </p:sp>
      <p:sp>
        <p:nvSpPr>
          <p:cNvPr id="11" name="Shape 8">
            <a:extLst>
              <a:ext uri="{FF2B5EF4-FFF2-40B4-BE49-F238E27FC236}">
                <a16:creationId xmlns:a16="http://schemas.microsoft.com/office/drawing/2014/main" id="{6A0C574F-0723-F378-DB89-234CAA4281E6}"/>
              </a:ext>
            </a:extLst>
          </p:cNvPr>
          <p:cNvSpPr/>
          <p:nvPr/>
        </p:nvSpPr>
        <p:spPr>
          <a:xfrm>
            <a:off x="6082486" y="4150638"/>
            <a:ext cx="26789" cy="751165"/>
          </a:xfrm>
          <a:prstGeom prst="rect">
            <a:avLst/>
          </a:prstGeom>
          <a:solidFill>
            <a:srgbClr val="D2AC47"/>
          </a:solidFill>
          <a:ln/>
        </p:spPr>
        <p:txBody>
          <a:bodyPr/>
          <a:lstStyle/>
          <a:p>
            <a:endParaRPr lang="en-US"/>
          </a:p>
        </p:txBody>
      </p:sp>
      <p:sp>
        <p:nvSpPr>
          <p:cNvPr id="12" name="Shape 9">
            <a:extLst>
              <a:ext uri="{FF2B5EF4-FFF2-40B4-BE49-F238E27FC236}">
                <a16:creationId xmlns:a16="http://schemas.microsoft.com/office/drawing/2014/main" id="{2ADB6AE1-A242-C56E-8EAB-A6D569712BF5}"/>
              </a:ext>
            </a:extLst>
          </p:cNvPr>
          <p:cNvSpPr/>
          <p:nvPr/>
        </p:nvSpPr>
        <p:spPr>
          <a:xfrm>
            <a:off x="5854422" y="3909179"/>
            <a:ext cx="482917" cy="482918"/>
          </a:xfrm>
          <a:prstGeom prst="roundRect">
            <a:avLst>
              <a:gd name="adj" fmla="val 13334"/>
            </a:avLst>
          </a:prstGeom>
          <a:solidFill>
            <a:srgbClr val="2D3033"/>
          </a:solidFill>
          <a:ln/>
        </p:spPr>
        <p:txBody>
          <a:bodyPr/>
          <a:lstStyle/>
          <a:p>
            <a:endParaRPr lang="en-US"/>
          </a:p>
        </p:txBody>
      </p:sp>
      <p:sp>
        <p:nvSpPr>
          <p:cNvPr id="13" name="Text 10">
            <a:extLst>
              <a:ext uri="{FF2B5EF4-FFF2-40B4-BE49-F238E27FC236}">
                <a16:creationId xmlns:a16="http://schemas.microsoft.com/office/drawing/2014/main" id="{373A87B8-E402-B1F4-002E-BBD54E289E35}"/>
              </a:ext>
            </a:extLst>
          </p:cNvPr>
          <p:cNvSpPr/>
          <p:nvPr/>
        </p:nvSpPr>
        <p:spPr>
          <a:xfrm>
            <a:off x="5997178" y="3949422"/>
            <a:ext cx="197406" cy="40243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169"/>
              </a:lnSpc>
              <a:buNone/>
            </a:pPr>
            <a:r>
              <a:rPr lang="en-US" sz="2535" dirty="0">
                <a:solidFill>
                  <a:srgbClr val="AE8625"/>
                </a:solidFill>
                <a:latin typeface="Prata" pitchFamily="34" charset="0"/>
                <a:ea typeface="Prata" pitchFamily="34" charset="-122"/>
                <a:cs typeface="Prata" pitchFamily="34" charset="-120"/>
              </a:rPr>
              <a:t>2</a:t>
            </a:r>
            <a:endParaRPr lang="en-US" sz="2535" dirty="0"/>
          </a:p>
        </p:txBody>
      </p:sp>
      <p:sp>
        <p:nvSpPr>
          <p:cNvPr id="14" name="Text 11">
            <a:extLst>
              <a:ext uri="{FF2B5EF4-FFF2-40B4-BE49-F238E27FC236}">
                <a16:creationId xmlns:a16="http://schemas.microsoft.com/office/drawing/2014/main" id="{876761CA-3ECA-B793-AA62-526CFDD96E23}"/>
              </a:ext>
            </a:extLst>
          </p:cNvPr>
          <p:cNvSpPr/>
          <p:nvPr/>
        </p:nvSpPr>
        <p:spPr>
          <a:xfrm>
            <a:off x="4834710" y="4829112"/>
            <a:ext cx="2683073" cy="33539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641"/>
              </a:lnSpc>
              <a:buNone/>
            </a:pPr>
            <a:r>
              <a:rPr lang="en-US" sz="2113" dirty="0">
                <a:solidFill>
                  <a:srgbClr val="AE8625"/>
                </a:solidFill>
                <a:latin typeface="Prata" pitchFamily="34" charset="0"/>
                <a:ea typeface="Prata" pitchFamily="34" charset="-122"/>
                <a:cs typeface="Prata" pitchFamily="34" charset="-120"/>
              </a:rPr>
              <a:t>Hosting Platforms</a:t>
            </a:r>
            <a:endParaRPr lang="en-US" sz="2113" dirty="0"/>
          </a:p>
        </p:txBody>
      </p:sp>
      <p:sp>
        <p:nvSpPr>
          <p:cNvPr id="15" name="Text 12">
            <a:extLst>
              <a:ext uri="{FF2B5EF4-FFF2-40B4-BE49-F238E27FC236}">
                <a16:creationId xmlns:a16="http://schemas.microsoft.com/office/drawing/2014/main" id="{D003348B-BA87-D70C-0E27-4583F696A421}"/>
              </a:ext>
            </a:extLst>
          </p:cNvPr>
          <p:cNvSpPr/>
          <p:nvPr/>
        </p:nvSpPr>
        <p:spPr>
          <a:xfrm>
            <a:off x="3895486" y="5169858"/>
            <a:ext cx="4561523" cy="1373505"/>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lnSpc>
                <a:spcPts val="2704"/>
              </a:lnSpc>
              <a:buNone/>
            </a:pPr>
            <a:r>
              <a:rPr lang="en-US" sz="1690" dirty="0">
                <a:solidFill>
                  <a:srgbClr val="CFCBBF"/>
                </a:solidFill>
                <a:latin typeface="Raleway" pitchFamily="34" charset="0"/>
                <a:ea typeface="Raleway" pitchFamily="34" charset="-122"/>
                <a:cs typeface="Raleway" pitchFamily="34" charset="-120"/>
              </a:rPr>
              <a:t>Choose a reliable hosting platform, such as Netlify, Vercel, or AWS S3, that seamlessly integrates with React and provides easy deployment workflows.</a:t>
            </a:r>
            <a:endParaRPr lang="en-US" sz="1690" dirty="0"/>
          </a:p>
        </p:txBody>
      </p:sp>
      <p:sp>
        <p:nvSpPr>
          <p:cNvPr id="16" name="Shape 13">
            <a:extLst>
              <a:ext uri="{FF2B5EF4-FFF2-40B4-BE49-F238E27FC236}">
                <a16:creationId xmlns:a16="http://schemas.microsoft.com/office/drawing/2014/main" id="{17C7702F-2237-E8FD-A31D-E95DEAD8F3F1}"/>
              </a:ext>
            </a:extLst>
          </p:cNvPr>
          <p:cNvSpPr/>
          <p:nvPr/>
        </p:nvSpPr>
        <p:spPr>
          <a:xfrm>
            <a:off x="8685074" y="3399473"/>
            <a:ext cx="26789" cy="751165"/>
          </a:xfrm>
          <a:prstGeom prst="rect">
            <a:avLst/>
          </a:prstGeom>
          <a:solidFill>
            <a:srgbClr val="D2AC47"/>
          </a:solidFill>
          <a:ln/>
        </p:spPr>
        <p:txBody>
          <a:bodyPr/>
          <a:lstStyle/>
          <a:p>
            <a:endParaRPr lang="en-US"/>
          </a:p>
        </p:txBody>
      </p:sp>
      <p:sp>
        <p:nvSpPr>
          <p:cNvPr id="17" name="Shape 14">
            <a:extLst>
              <a:ext uri="{FF2B5EF4-FFF2-40B4-BE49-F238E27FC236}">
                <a16:creationId xmlns:a16="http://schemas.microsoft.com/office/drawing/2014/main" id="{8D566ADA-DE83-0C4F-4733-A2A618988B80}"/>
              </a:ext>
            </a:extLst>
          </p:cNvPr>
          <p:cNvSpPr/>
          <p:nvPr/>
        </p:nvSpPr>
        <p:spPr>
          <a:xfrm>
            <a:off x="8457009" y="3909179"/>
            <a:ext cx="482917" cy="482918"/>
          </a:xfrm>
          <a:prstGeom prst="roundRect">
            <a:avLst>
              <a:gd name="adj" fmla="val 13334"/>
            </a:avLst>
          </a:prstGeom>
          <a:solidFill>
            <a:srgbClr val="2D3033"/>
          </a:solidFill>
          <a:ln/>
        </p:spPr>
        <p:txBody>
          <a:bodyPr/>
          <a:lstStyle/>
          <a:p>
            <a:endParaRPr lang="en-US"/>
          </a:p>
        </p:txBody>
      </p:sp>
      <p:sp>
        <p:nvSpPr>
          <p:cNvPr id="18" name="Text 15">
            <a:extLst>
              <a:ext uri="{FF2B5EF4-FFF2-40B4-BE49-F238E27FC236}">
                <a16:creationId xmlns:a16="http://schemas.microsoft.com/office/drawing/2014/main" id="{F307AADA-06BE-7759-96A6-048E8A5E370E}"/>
              </a:ext>
            </a:extLst>
          </p:cNvPr>
          <p:cNvSpPr/>
          <p:nvPr/>
        </p:nvSpPr>
        <p:spPr>
          <a:xfrm>
            <a:off x="8598575" y="3949422"/>
            <a:ext cx="199668" cy="402431"/>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3169"/>
              </a:lnSpc>
              <a:buNone/>
            </a:pPr>
            <a:r>
              <a:rPr lang="en-US" sz="2535" dirty="0">
                <a:solidFill>
                  <a:srgbClr val="AE8625"/>
                </a:solidFill>
                <a:latin typeface="Prata" pitchFamily="34" charset="0"/>
                <a:ea typeface="Prata" pitchFamily="34" charset="-122"/>
                <a:cs typeface="Prata" pitchFamily="34" charset="-120"/>
              </a:rPr>
              <a:t>3</a:t>
            </a:r>
            <a:endParaRPr lang="en-US" sz="2535" dirty="0"/>
          </a:p>
        </p:txBody>
      </p:sp>
      <p:sp>
        <p:nvSpPr>
          <p:cNvPr id="19" name="Text 16">
            <a:extLst>
              <a:ext uri="{FF2B5EF4-FFF2-40B4-BE49-F238E27FC236}">
                <a16:creationId xmlns:a16="http://schemas.microsoft.com/office/drawing/2014/main" id="{9712AB6F-355D-F1BF-DF76-AECB4167F7F6}"/>
              </a:ext>
            </a:extLst>
          </p:cNvPr>
          <p:cNvSpPr/>
          <p:nvPr/>
        </p:nvSpPr>
        <p:spPr>
          <a:xfrm>
            <a:off x="7118509" y="1003816"/>
            <a:ext cx="3159800" cy="335399"/>
          </a:xfrm>
          <a:prstGeom prst="rect">
            <a:avLst/>
          </a:prstGeom>
          <a:noFill/>
          <a:ln/>
        </p:spPr>
        <p:txBody>
          <a:bodyPr wrap="non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ctr">
              <a:lnSpc>
                <a:spcPts val="2641"/>
              </a:lnSpc>
              <a:buNone/>
            </a:pPr>
            <a:r>
              <a:rPr lang="en-US" sz="2113" dirty="0">
                <a:solidFill>
                  <a:srgbClr val="AE8625"/>
                </a:solidFill>
                <a:latin typeface="Prata" pitchFamily="34" charset="0"/>
                <a:ea typeface="Prata" pitchFamily="34" charset="-122"/>
                <a:cs typeface="Prata" pitchFamily="34" charset="-120"/>
              </a:rPr>
              <a:t>Continuous Deployment</a:t>
            </a:r>
            <a:endParaRPr lang="en-US" sz="2113" dirty="0"/>
          </a:p>
        </p:txBody>
      </p:sp>
      <p:sp>
        <p:nvSpPr>
          <p:cNvPr id="20" name="Text 17">
            <a:extLst>
              <a:ext uri="{FF2B5EF4-FFF2-40B4-BE49-F238E27FC236}">
                <a16:creationId xmlns:a16="http://schemas.microsoft.com/office/drawing/2014/main" id="{FD6708EA-C585-EA39-00BB-7B6748077015}"/>
              </a:ext>
            </a:extLst>
          </p:cNvPr>
          <p:cNvSpPr/>
          <p:nvPr/>
        </p:nvSpPr>
        <p:spPr>
          <a:xfrm>
            <a:off x="6417707" y="1467922"/>
            <a:ext cx="4561523" cy="1716881"/>
          </a:xfrm>
          <a:prstGeom prst="rect">
            <a:avLst/>
          </a:prstGeom>
          <a:noFill/>
          <a:ln/>
        </p:spPr>
        <p:txBody>
          <a:bodyPr wrap="square" rtlCol="0" anchor="t"/>
          <a:ls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just">
              <a:lnSpc>
                <a:spcPts val="2704"/>
              </a:lnSpc>
              <a:buNone/>
            </a:pPr>
            <a:r>
              <a:rPr lang="en-US" sz="1690" dirty="0">
                <a:solidFill>
                  <a:srgbClr val="CFCBBF"/>
                </a:solidFill>
                <a:latin typeface="Raleway" pitchFamily="34" charset="0"/>
                <a:ea typeface="Raleway" pitchFamily="34" charset="-122"/>
                <a:cs typeface="Raleway" pitchFamily="34" charset="-120"/>
              </a:rPr>
              <a:t>Automate the deployment process by setting up continuous integration and continuous deployment (CI/CD) pipelines. This ensures that updates are quickly and reliably pushed to production.</a:t>
            </a:r>
            <a:endParaRPr lang="en-US" sz="1690" dirty="0"/>
          </a:p>
        </p:txBody>
      </p:sp>
    </p:spTree>
    <p:extLst>
      <p:ext uri="{BB962C8B-B14F-4D97-AF65-F5344CB8AC3E}">
        <p14:creationId xmlns:p14="http://schemas.microsoft.com/office/powerpoint/2010/main" val="761612627"/>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1027</Words>
  <Application>Microsoft Office PowerPoint</Application>
  <PresentationFormat>Widescreen</PresentationFormat>
  <Paragraphs>54</Paragraphs>
  <Slides>11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Prata</vt:lpstr>
      <vt:lpstr>Raleway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Pritesh Santosh Sawant</dc:creator>
  <cp:lastModifiedBy>Pritesh Santosh Sawant</cp:lastModifiedBy>
  <cp:revision>2</cp:revision>
  <dcterms:created xsi:type="dcterms:W3CDTF">2024-05-16T11:06:24Z</dcterms:created>
  <dcterms:modified xsi:type="dcterms:W3CDTF">2024-05-16T12:46:21Z</dcterms:modified>
</cp:coreProperties>
</file>

<file path=docProps/thumbnail.jpeg>
</file>